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54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4" r:id="rId3"/>
    <p:sldId id="305" r:id="rId4"/>
    <p:sldId id="307" r:id="rId5"/>
    <p:sldId id="329" r:id="rId6"/>
    <p:sldId id="359" r:id="rId7"/>
    <p:sldId id="341" r:id="rId8"/>
    <p:sldId id="391" r:id="rId9"/>
    <p:sldId id="396" r:id="rId10"/>
    <p:sldId id="392" r:id="rId11"/>
    <p:sldId id="353" r:id="rId12"/>
    <p:sldId id="355" r:id="rId13"/>
    <p:sldId id="356" r:id="rId14"/>
    <p:sldId id="410" r:id="rId15"/>
    <p:sldId id="401" r:id="rId16"/>
    <p:sldId id="386" r:id="rId17"/>
    <p:sldId id="393" r:id="rId18"/>
    <p:sldId id="321" r:id="rId19"/>
    <p:sldId id="357" r:id="rId20"/>
    <p:sldId id="328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65C5"/>
    <a:srgbClr val="F0975A"/>
    <a:srgbClr val="1D4995"/>
    <a:srgbClr val="DAE3F3"/>
    <a:srgbClr val="EAEAEA"/>
    <a:srgbClr val="002FA7"/>
    <a:srgbClr val="ADE1A2"/>
    <a:srgbClr val="4AC03E"/>
    <a:srgbClr val="4E59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/>
    <p:restoredTop sz="96405"/>
  </p:normalViewPr>
  <p:slideViewPr>
    <p:cSldViewPr snapToGrid="0" snapToObjects="1">
      <p:cViewPr varScale="1">
        <p:scale>
          <a:sx n="116" d="100"/>
          <a:sy n="116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6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124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086DB-17F3-D143-84B7-6785B95D1431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845A-D161-814F-ADFA-373BFEEF085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E4BA5-34B3-A44C-AEB1-6EFAB49E6D5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E862B-C71E-E94B-AC4F-5609ED8B15D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460623" y="2772274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单击此处编辑主标题</a:t>
            </a:r>
            <a:endParaRPr kumimoji="1" lang="zh-CN" altLang="en-US" dirty="0"/>
          </a:p>
        </p:txBody>
      </p:sp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8000" y="3657600"/>
            <a:ext cx="11282400" cy="28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单击此处编辑副标题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460625" y="3054600"/>
            <a:ext cx="11282400" cy="748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_1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34" hasCustomPrompt="1"/>
          </p:nvPr>
        </p:nvSpPr>
        <p:spPr>
          <a:xfrm>
            <a:off x="460792" y="1052514"/>
            <a:ext cx="11282028" cy="525621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l"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2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2.1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2.2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3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3.1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3.2</a:t>
            </a:r>
            <a:endParaRPr kumimoji="1" lang="en-US" altLang="zh-CN" dirty="0"/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zh-CN" altLang="en-US" dirty="0"/>
              <a:t>章节小标题</a:t>
            </a:r>
            <a:r>
              <a:rPr kumimoji="1" lang="en-US" altLang="zh-CN" dirty="0"/>
              <a:t>3.3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4</a:t>
            </a:r>
            <a:endParaRPr kumimoji="1" lang="en-US" altLang="zh-CN" dirty="0"/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5</a:t>
            </a:r>
            <a:endParaRPr kumimoji="1" lang="en-US" altLang="zh-CN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_2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half" idx="33" hasCustomPrompt="1"/>
          </p:nvPr>
        </p:nvSpPr>
        <p:spPr>
          <a:xfrm>
            <a:off x="1049191" y="1766133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34" hasCustomPrompt="1"/>
          </p:nvPr>
        </p:nvSpPr>
        <p:spPr>
          <a:xfrm>
            <a:off x="1049191" y="2078537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21" hasCustomPrompt="1"/>
          </p:nvPr>
        </p:nvSpPr>
        <p:spPr>
          <a:xfrm>
            <a:off x="1049191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22" hasCustomPrompt="1"/>
          </p:nvPr>
        </p:nvSpPr>
        <p:spPr>
          <a:xfrm>
            <a:off x="1049191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2" name="文本占位符 3"/>
          <p:cNvSpPr>
            <a:spLocks noGrp="1"/>
          </p:cNvSpPr>
          <p:nvPr>
            <p:ph type="body" sz="half" idx="35" hasCustomPrompt="1"/>
          </p:nvPr>
        </p:nvSpPr>
        <p:spPr>
          <a:xfrm>
            <a:off x="4946930" y="1767602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64" name="文本占位符 3"/>
          <p:cNvSpPr>
            <a:spLocks noGrp="1"/>
          </p:cNvSpPr>
          <p:nvPr>
            <p:ph type="body" sz="half" idx="36" hasCustomPrompt="1"/>
          </p:nvPr>
        </p:nvSpPr>
        <p:spPr>
          <a:xfrm>
            <a:off x="4946930" y="2077202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6" name="文本占位符 3"/>
          <p:cNvSpPr>
            <a:spLocks noGrp="1"/>
          </p:cNvSpPr>
          <p:nvPr>
            <p:ph type="body" sz="half" idx="37" hasCustomPrompt="1"/>
          </p:nvPr>
        </p:nvSpPr>
        <p:spPr>
          <a:xfrm>
            <a:off x="4946930" y="3993826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67" name="文本占位符 3"/>
          <p:cNvSpPr>
            <a:spLocks noGrp="1"/>
          </p:cNvSpPr>
          <p:nvPr>
            <p:ph type="body" sz="half" idx="38" hasCustomPrompt="1"/>
          </p:nvPr>
        </p:nvSpPr>
        <p:spPr>
          <a:xfrm>
            <a:off x="4946930" y="430623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23" name="文本占位符 3"/>
          <p:cNvSpPr>
            <a:spLocks noGrp="1"/>
          </p:cNvSpPr>
          <p:nvPr>
            <p:ph type="body" sz="half" idx="39" hasCustomPrompt="1"/>
          </p:nvPr>
        </p:nvSpPr>
        <p:spPr>
          <a:xfrm>
            <a:off x="9013445" y="1767600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40" hasCustomPrompt="1"/>
          </p:nvPr>
        </p:nvSpPr>
        <p:spPr>
          <a:xfrm>
            <a:off x="9013445" y="207720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half" idx="41" hasCustomPrompt="1"/>
          </p:nvPr>
        </p:nvSpPr>
        <p:spPr>
          <a:xfrm>
            <a:off x="9013445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sp>
        <p:nvSpPr>
          <p:cNvPr id="26" name="文本占位符 3"/>
          <p:cNvSpPr>
            <a:spLocks noGrp="1"/>
          </p:cNvSpPr>
          <p:nvPr>
            <p:ph type="body" sz="half" idx="42" hasCustomPrompt="1"/>
          </p:nvPr>
        </p:nvSpPr>
        <p:spPr>
          <a:xfrm>
            <a:off x="9013445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  <a:endParaRPr kumimoji="1" lang="en-US" altLang="zh-CN" dirty="0"/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0623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57157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4" name="六边形 3"/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  <a:endParaRPr kumimoji="1" lang="zh-CN" altLang="en-US" dirty="0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844"/>
            <a:ext cx="11282028" cy="48678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  <a:endParaRPr kumimoji="1" lang="zh-CN" altLang="en-US" dirty="0"/>
          </a:p>
        </p:txBody>
      </p:sp>
      <p:sp>
        <p:nvSpPr>
          <p:cNvPr id="9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  <a:endParaRPr kumimoji="1"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000"/>
            <a:ext cx="11282028" cy="4867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带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AF2F5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3" Type="http://schemas.openxmlformats.org/officeDocument/2006/relationships/image" Target="../media/image30.emf"/><Relationship Id="rId22" Type="http://schemas.openxmlformats.org/officeDocument/2006/relationships/slideLayout" Target="../slideLayouts/slideLayout8.xml"/><Relationship Id="rId21" Type="http://schemas.openxmlformats.org/officeDocument/2006/relationships/image" Target="../media/image48.png"/><Relationship Id="rId20" Type="http://schemas.openxmlformats.org/officeDocument/2006/relationships/image" Target="../media/image47.png"/><Relationship Id="rId2" Type="http://schemas.openxmlformats.org/officeDocument/2006/relationships/image" Target="../media/image29.emf"/><Relationship Id="rId19" Type="http://schemas.openxmlformats.org/officeDocument/2006/relationships/image" Target="../media/image46.png"/><Relationship Id="rId18" Type="http://schemas.openxmlformats.org/officeDocument/2006/relationships/image" Target="../media/image45.png"/><Relationship Id="rId17" Type="http://schemas.openxmlformats.org/officeDocument/2006/relationships/image" Target="../media/image44.png"/><Relationship Id="rId16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35.png"/><Relationship Id="rId7" Type="http://schemas.openxmlformats.org/officeDocument/2006/relationships/tags" Target="../tags/tag68.xml"/><Relationship Id="rId6" Type="http://schemas.openxmlformats.org/officeDocument/2006/relationships/image" Target="../media/image34.png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3" Type="http://schemas.openxmlformats.org/officeDocument/2006/relationships/slideLayout" Target="../slideLayouts/slideLayout8.xml"/><Relationship Id="rId22" Type="http://schemas.openxmlformats.org/officeDocument/2006/relationships/image" Target="../media/image51.png"/><Relationship Id="rId21" Type="http://schemas.openxmlformats.org/officeDocument/2006/relationships/image" Target="../media/image50.png"/><Relationship Id="rId20" Type="http://schemas.openxmlformats.org/officeDocument/2006/relationships/image" Target="../media/image49.png"/><Relationship Id="rId2" Type="http://schemas.openxmlformats.org/officeDocument/2006/relationships/tags" Target="../tags/tag64.xml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image" Target="../media/image37.png"/><Relationship Id="rId11" Type="http://schemas.openxmlformats.org/officeDocument/2006/relationships/tags" Target="../tags/tag70.xml"/><Relationship Id="rId10" Type="http://schemas.openxmlformats.org/officeDocument/2006/relationships/image" Target="../media/image36.png"/><Relationship Id="rId1" Type="http://schemas.openxmlformats.org/officeDocument/2006/relationships/tags" Target="../tags/tag6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6" Type="http://schemas.openxmlformats.org/officeDocument/2006/relationships/slideLayout" Target="../slideLayouts/slideLayout8.xml"/><Relationship Id="rId15" Type="http://schemas.openxmlformats.org/officeDocument/2006/relationships/image" Target="../media/image33.emf"/><Relationship Id="rId14" Type="http://schemas.openxmlformats.org/officeDocument/2006/relationships/image" Target="../media/image54.svg"/><Relationship Id="rId13" Type="http://schemas.openxmlformats.org/officeDocument/2006/relationships/image" Target="../media/image53.png"/><Relationship Id="rId12" Type="http://schemas.openxmlformats.org/officeDocument/2006/relationships/tags" Target="../tags/tag78.xml"/><Relationship Id="rId11" Type="http://schemas.openxmlformats.org/officeDocument/2006/relationships/image" Target="../media/image52.png"/><Relationship Id="rId10" Type="http://schemas.openxmlformats.org/officeDocument/2006/relationships/image" Target="../media/image40.png"/><Relationship Id="rId1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0" Type="http://schemas.openxmlformats.org/officeDocument/2006/relationships/slideLayout" Target="../slideLayouts/slideLayout8.xml"/><Relationship Id="rId2" Type="http://schemas.openxmlformats.org/officeDocument/2006/relationships/tags" Target="../tags/tag80.xml"/><Relationship Id="rId19" Type="http://schemas.openxmlformats.org/officeDocument/2006/relationships/tags" Target="../tags/tag97.xml"/><Relationship Id="rId18" Type="http://schemas.openxmlformats.org/officeDocument/2006/relationships/tags" Target="../tags/tag96.xml"/><Relationship Id="rId17" Type="http://schemas.openxmlformats.org/officeDocument/2006/relationships/tags" Target="../tags/tag95.xml"/><Relationship Id="rId16" Type="http://schemas.openxmlformats.org/officeDocument/2006/relationships/tags" Target="../tags/tag94.xml"/><Relationship Id="rId15" Type="http://schemas.openxmlformats.org/officeDocument/2006/relationships/tags" Target="../tags/tag93.xml"/><Relationship Id="rId14" Type="http://schemas.openxmlformats.org/officeDocument/2006/relationships/tags" Target="../tags/tag92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7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48.png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tags" Target="../tags/tag99.xml"/><Relationship Id="rId12" Type="http://schemas.openxmlformats.org/officeDocument/2006/relationships/slideLayout" Target="../slideLayouts/slideLayout8.xml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tags" Target="../tags/tag9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image" Target="../media/image73.emf"/><Relationship Id="rId7" Type="http://schemas.openxmlformats.org/officeDocument/2006/relationships/tags" Target="../tags/tag107.xml"/><Relationship Id="rId6" Type="http://schemas.openxmlformats.org/officeDocument/2006/relationships/image" Target="../media/image72.png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3" Type="http://schemas.openxmlformats.org/officeDocument/2006/relationships/slideLayout" Target="../slideLayouts/slideLayout8.xml"/><Relationship Id="rId12" Type="http://schemas.openxmlformats.org/officeDocument/2006/relationships/tags" Target="../tags/tag11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tags" Target="../tags/tag10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image" Target="../media/image5.png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6" Type="http://schemas.openxmlformats.org/officeDocument/2006/relationships/slideLayout" Target="../slideLayouts/slideLayout8.xml"/><Relationship Id="rId15" Type="http://schemas.openxmlformats.org/officeDocument/2006/relationships/image" Target="../media/image75.png"/><Relationship Id="rId14" Type="http://schemas.openxmlformats.org/officeDocument/2006/relationships/image" Target="../media/image74.png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1" Type="http://schemas.openxmlformats.org/officeDocument/2006/relationships/slideLayout" Target="../slideLayouts/slideLayout8.xml"/><Relationship Id="rId30" Type="http://schemas.openxmlformats.org/officeDocument/2006/relationships/image" Target="../media/image12.png"/><Relationship Id="rId3" Type="http://schemas.openxmlformats.org/officeDocument/2006/relationships/tags" Target="../tags/tag14.xml"/><Relationship Id="rId29" Type="http://schemas.openxmlformats.org/officeDocument/2006/relationships/tags" Target="../tags/tag39.xml"/><Relationship Id="rId28" Type="http://schemas.openxmlformats.org/officeDocument/2006/relationships/tags" Target="../tags/tag38.xml"/><Relationship Id="rId27" Type="http://schemas.openxmlformats.org/officeDocument/2006/relationships/tags" Target="../tags/tag37.xml"/><Relationship Id="rId26" Type="http://schemas.openxmlformats.org/officeDocument/2006/relationships/tags" Target="../tags/tag36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openxmlformats.org/officeDocument/2006/relationships/tags" Target="../tags/tag13.xml"/><Relationship Id="rId19" Type="http://schemas.openxmlformats.org/officeDocument/2006/relationships/tags" Target="../tags/tag29.xml"/><Relationship Id="rId18" Type="http://schemas.openxmlformats.org/officeDocument/2006/relationships/tags" Target="../tags/tag28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image" Target="../media/image11.jpeg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4" Type="http://schemas.openxmlformats.org/officeDocument/2006/relationships/slideLayout" Target="../slideLayouts/slideLayout8.xml"/><Relationship Id="rId23" Type="http://schemas.openxmlformats.org/officeDocument/2006/relationships/tags" Target="../tags/tag62.xml"/><Relationship Id="rId22" Type="http://schemas.openxmlformats.org/officeDocument/2006/relationships/tags" Target="../tags/tag61.xml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1.xml"/><Relationship Id="rId19" Type="http://schemas.openxmlformats.org/officeDocument/2006/relationships/tags" Target="../tags/tag58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3" Type="http://schemas.openxmlformats.org/officeDocument/2006/relationships/slideLayout" Target="../slideLayouts/slideLayout8.xml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2807982"/>
            <a:ext cx="1583750" cy="3179395"/>
          </a:xfrm>
          <a:custGeom>
            <a:avLst/>
            <a:gdLst>
              <a:gd name="connsiteX0" fmla="*/ 0 w 1252875"/>
              <a:gd name="connsiteY0" fmla="*/ 0 h 2515160"/>
              <a:gd name="connsiteX1" fmla="*/ 123651 w 1252875"/>
              <a:gd name="connsiteY1" fmla="*/ 6244 h 2515160"/>
              <a:gd name="connsiteX2" fmla="*/ 1252875 w 1252875"/>
              <a:gd name="connsiteY2" fmla="*/ 1257580 h 2515160"/>
              <a:gd name="connsiteX3" fmla="*/ 123651 w 1252875"/>
              <a:gd name="connsiteY3" fmla="*/ 2508916 h 2515160"/>
              <a:gd name="connsiteX4" fmla="*/ 0 w 1252875"/>
              <a:gd name="connsiteY4" fmla="*/ 2515160 h 251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875" h="2515160">
                <a:moveTo>
                  <a:pt x="0" y="0"/>
                </a:moveTo>
                <a:lnTo>
                  <a:pt x="123651" y="6244"/>
                </a:lnTo>
                <a:cubicBezTo>
                  <a:pt x="757919" y="70658"/>
                  <a:pt x="1252875" y="606318"/>
                  <a:pt x="1252875" y="1257580"/>
                </a:cubicBezTo>
                <a:cubicBezTo>
                  <a:pt x="1252875" y="1908843"/>
                  <a:pt x="757919" y="2444503"/>
                  <a:pt x="123651" y="2508916"/>
                </a:cubicBezTo>
                <a:lnTo>
                  <a:pt x="0" y="2515160"/>
                </a:lnTo>
                <a:close/>
              </a:path>
            </a:pathLst>
          </a:custGeom>
          <a:gradFill>
            <a:gsLst>
              <a:gs pos="0">
                <a:srgbClr val="0165C5">
                  <a:alpha val="7000"/>
                </a:srgbClr>
              </a:gs>
              <a:gs pos="100000">
                <a:srgbClr val="F2F9FF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>
            <a:off x="2733914" y="5295998"/>
            <a:ext cx="4134465" cy="1591455"/>
          </a:xfrm>
          <a:custGeom>
            <a:avLst/>
            <a:gdLst>
              <a:gd name="connsiteX0" fmla="*/ 1936014 w 3872028"/>
              <a:gd name="connsiteY0" fmla="*/ 0 h 1490437"/>
              <a:gd name="connsiteX1" fmla="*/ 3851067 w 3872028"/>
              <a:gd name="connsiteY1" fmla="*/ 1408917 h 1490437"/>
              <a:gd name="connsiteX2" fmla="*/ 3872028 w 3872028"/>
              <a:gd name="connsiteY2" fmla="*/ 1490437 h 1490437"/>
              <a:gd name="connsiteX3" fmla="*/ 0 w 3872028"/>
              <a:gd name="connsiteY3" fmla="*/ 1490437 h 1490437"/>
              <a:gd name="connsiteX4" fmla="*/ 20961 w 3872028"/>
              <a:gd name="connsiteY4" fmla="*/ 1408917 h 1490437"/>
              <a:gd name="connsiteX5" fmla="*/ 1936014 w 3872028"/>
              <a:gd name="connsiteY5" fmla="*/ 0 h 149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2028" h="1490437">
                <a:moveTo>
                  <a:pt x="1936014" y="0"/>
                </a:moveTo>
                <a:cubicBezTo>
                  <a:pt x="2835812" y="0"/>
                  <a:pt x="3597185" y="592662"/>
                  <a:pt x="3851067" y="1408917"/>
                </a:cubicBezTo>
                <a:lnTo>
                  <a:pt x="3872028" y="1490437"/>
                </a:lnTo>
                <a:lnTo>
                  <a:pt x="0" y="1490437"/>
                </a:lnTo>
                <a:lnTo>
                  <a:pt x="20961" y="1408917"/>
                </a:lnTo>
                <a:cubicBezTo>
                  <a:pt x="274843" y="592662"/>
                  <a:pt x="1036217" y="0"/>
                  <a:pt x="1936014" y="0"/>
                </a:cubicBezTo>
                <a:close/>
              </a:path>
            </a:pathLst>
          </a:custGeom>
          <a:gradFill>
            <a:gsLst>
              <a:gs pos="0">
                <a:srgbClr val="0165C5">
                  <a:alpha val="7000"/>
                </a:srgbClr>
              </a:gs>
              <a:gs pos="100000">
                <a:srgbClr val="F2F9FF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 rot="0">
            <a:off x="5389245" y="-304800"/>
            <a:ext cx="7221855" cy="6395720"/>
            <a:chOff x="5389435" y="-304798"/>
            <a:chExt cx="7221666" cy="6395847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5389435" y="-304798"/>
              <a:ext cx="7221666" cy="6395847"/>
              <a:chOff x="4970335" y="-304798"/>
              <a:chExt cx="7221666" cy="6395847"/>
            </a:xfrm>
          </p:grpSpPr>
          <p:sp>
            <p:nvSpPr>
              <p:cNvPr id="9" name="任意多边形: 形状 8"/>
              <p:cNvSpPr/>
              <p:nvPr/>
            </p:nvSpPr>
            <p:spPr>
              <a:xfrm rot="16200000">
                <a:off x="5383244" y="-717707"/>
                <a:ext cx="6395847" cy="7221666"/>
              </a:xfrm>
              <a:custGeom>
                <a:avLst/>
                <a:gdLst>
                  <a:gd name="connsiteX0" fmla="*/ 6096001 w 6395847"/>
                  <a:gd name="connsiteY0" fmla="*/ 7221665 h 7221666"/>
                  <a:gd name="connsiteX1" fmla="*/ 6096001 w 6395847"/>
                  <a:gd name="connsiteY1" fmla="*/ 7221666 h 7221666"/>
                  <a:gd name="connsiteX2" fmla="*/ 3314700 w 6395847"/>
                  <a:gd name="connsiteY2" fmla="*/ 7221666 h 7221666"/>
                  <a:gd name="connsiteX3" fmla="*/ 2781301 w 6395847"/>
                  <a:gd name="connsiteY3" fmla="*/ 7221666 h 7221666"/>
                  <a:gd name="connsiteX4" fmla="*/ 0 w 6395847"/>
                  <a:gd name="connsiteY4" fmla="*/ 7221666 h 7221666"/>
                  <a:gd name="connsiteX5" fmla="*/ 0 w 6395847"/>
                  <a:gd name="connsiteY5" fmla="*/ 3447952 h 7221666"/>
                  <a:gd name="connsiteX6" fmla="*/ 1 w 6395847"/>
                  <a:gd name="connsiteY6" fmla="*/ 3447952 h 7221666"/>
                  <a:gd name="connsiteX7" fmla="*/ 1 w 6395847"/>
                  <a:gd name="connsiteY7" fmla="*/ 3019060 h 7221666"/>
                  <a:gd name="connsiteX8" fmla="*/ 279301 w 6395847"/>
                  <a:gd name="connsiteY8" fmla="*/ 2344769 h 7221666"/>
                  <a:gd name="connsiteX9" fmla="*/ 405446 w 6395847"/>
                  <a:gd name="connsiteY9" fmla="*/ 2240690 h 7221666"/>
                  <a:gd name="connsiteX10" fmla="*/ 404464 w 6395847"/>
                  <a:gd name="connsiteY10" fmla="*/ 2239038 h 7221666"/>
                  <a:gd name="connsiteX11" fmla="*/ 415115 w 6395847"/>
                  <a:gd name="connsiteY11" fmla="*/ 2232712 h 7221666"/>
                  <a:gd name="connsiteX12" fmla="*/ 420431 w 6395847"/>
                  <a:gd name="connsiteY12" fmla="*/ 2228326 h 7221666"/>
                  <a:gd name="connsiteX13" fmla="*/ 444464 w 6395847"/>
                  <a:gd name="connsiteY13" fmla="*/ 2215281 h 7221666"/>
                  <a:gd name="connsiteX14" fmla="*/ 3989796 w 6395847"/>
                  <a:gd name="connsiteY14" fmla="*/ 109665 h 7221666"/>
                  <a:gd name="connsiteX15" fmla="*/ 3993587 w 6395847"/>
                  <a:gd name="connsiteY15" fmla="*/ 116048 h 7221666"/>
                  <a:gd name="connsiteX16" fmla="*/ 4025229 w 6395847"/>
                  <a:gd name="connsiteY16" fmla="*/ 96652 h 7221666"/>
                  <a:gd name="connsiteX17" fmla="*/ 4920239 w 6395847"/>
                  <a:gd name="connsiteY17" fmla="*/ 127915 h 7221666"/>
                  <a:gd name="connsiteX18" fmla="*/ 5919213 w 6395847"/>
                  <a:gd name="connsiteY18" fmla="*/ 704673 h 7221666"/>
                  <a:gd name="connsiteX19" fmla="*/ 6030081 w 6395847"/>
                  <a:gd name="connsiteY19" fmla="*/ 779366 h 7221666"/>
                  <a:gd name="connsiteX20" fmla="*/ 6096000 w 6395847"/>
                  <a:gd name="connsiteY20" fmla="*/ 838524 h 7221666"/>
                  <a:gd name="connsiteX21" fmla="*/ 6096000 w 6395847"/>
                  <a:gd name="connsiteY21" fmla="*/ 7221665 h 7221666"/>
                  <a:gd name="connsiteX22" fmla="*/ 6221624 w 6395847"/>
                  <a:gd name="connsiteY22" fmla="*/ 982469 h 7221666"/>
                  <a:gd name="connsiteX23" fmla="*/ 6201936 w 6395847"/>
                  <a:gd name="connsiteY23" fmla="*/ 954781 h 7221666"/>
                  <a:gd name="connsiteX24" fmla="*/ 6210136 w 6395847"/>
                  <a:gd name="connsiteY24" fmla="*/ 964466 h 7221666"/>
                  <a:gd name="connsiteX25" fmla="*/ 6283768 w 6395847"/>
                  <a:gd name="connsiteY25" fmla="*/ 1082992 h 7221666"/>
                  <a:gd name="connsiteX26" fmla="*/ 6267120 w 6395847"/>
                  <a:gd name="connsiteY26" fmla="*/ 1053774 h 7221666"/>
                  <a:gd name="connsiteX27" fmla="*/ 6278411 w 6395847"/>
                  <a:gd name="connsiteY27" fmla="*/ 1071469 h 7221666"/>
                  <a:gd name="connsiteX28" fmla="*/ 6372765 w 6395847"/>
                  <a:gd name="connsiteY28" fmla="*/ 1326510 h 7221666"/>
                  <a:gd name="connsiteX29" fmla="*/ 6365409 w 6395847"/>
                  <a:gd name="connsiteY29" fmla="*/ 1293851 h 7221666"/>
                  <a:gd name="connsiteX30" fmla="*/ 6369173 w 6395847"/>
                  <a:gd name="connsiteY30" fmla="*/ 1305870 h 7221666"/>
                  <a:gd name="connsiteX31" fmla="*/ 6391257 w 6395847"/>
                  <a:gd name="connsiteY31" fmla="*/ 1442433 h 7221666"/>
                  <a:gd name="connsiteX32" fmla="*/ 6387139 w 6395847"/>
                  <a:gd name="connsiteY32" fmla="*/ 1409114 h 7221666"/>
                  <a:gd name="connsiteX33" fmla="*/ 6390749 w 6395847"/>
                  <a:gd name="connsiteY33" fmla="*/ 1429863 h 7221666"/>
                  <a:gd name="connsiteX34" fmla="*/ 6395847 w 6395847"/>
                  <a:gd name="connsiteY34" fmla="*/ 1556116 h 7221666"/>
                  <a:gd name="connsiteX35" fmla="*/ 6268252 w 6395847"/>
                  <a:gd name="connsiteY35" fmla="*/ 2007304 h 7221666"/>
                  <a:gd name="connsiteX36" fmla="*/ 6096001 w 6395847"/>
                  <a:gd name="connsiteY36" fmla="*/ 2305652 h 7221666"/>
                  <a:gd name="connsiteX37" fmla="*/ 6096001 w 6395847"/>
                  <a:gd name="connsiteY37" fmla="*/ 2305651 h 7221666"/>
                  <a:gd name="connsiteX38" fmla="*/ 6268252 w 6395847"/>
                  <a:gd name="connsiteY38" fmla="*/ 2007303 h 7221666"/>
                  <a:gd name="connsiteX39" fmla="*/ 6385798 w 6395847"/>
                  <a:gd name="connsiteY39" fmla="*/ 1671419 h 7221666"/>
                  <a:gd name="connsiteX40" fmla="*/ 6395847 w 6395847"/>
                  <a:gd name="connsiteY40" fmla="*/ 1556116 h 722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95847" h="7221666">
                    <a:moveTo>
                      <a:pt x="6096001" y="7221665"/>
                    </a:moveTo>
                    <a:lnTo>
                      <a:pt x="6096001" y="7221666"/>
                    </a:lnTo>
                    <a:lnTo>
                      <a:pt x="3314700" y="7221666"/>
                    </a:lnTo>
                    <a:lnTo>
                      <a:pt x="2781301" y="7221666"/>
                    </a:lnTo>
                    <a:lnTo>
                      <a:pt x="0" y="7221666"/>
                    </a:lnTo>
                    <a:lnTo>
                      <a:pt x="0" y="3447952"/>
                    </a:lnTo>
                    <a:lnTo>
                      <a:pt x="1" y="3447952"/>
                    </a:lnTo>
                    <a:lnTo>
                      <a:pt x="1" y="3019060"/>
                    </a:lnTo>
                    <a:cubicBezTo>
                      <a:pt x="1" y="2755733"/>
                      <a:pt x="106735" y="2517335"/>
                      <a:pt x="279301" y="2344769"/>
                    </a:cubicBezTo>
                    <a:lnTo>
                      <a:pt x="405446" y="2240690"/>
                    </a:lnTo>
                    <a:lnTo>
                      <a:pt x="404464" y="2239038"/>
                    </a:lnTo>
                    <a:lnTo>
                      <a:pt x="415115" y="2232712"/>
                    </a:lnTo>
                    <a:lnTo>
                      <a:pt x="420431" y="2228326"/>
                    </a:lnTo>
                    <a:lnTo>
                      <a:pt x="444464" y="2215281"/>
                    </a:lnTo>
                    <a:lnTo>
                      <a:pt x="3989796" y="109665"/>
                    </a:lnTo>
                    <a:lnTo>
                      <a:pt x="3993587" y="116048"/>
                    </a:lnTo>
                    <a:lnTo>
                      <a:pt x="4025229" y="96652"/>
                    </a:lnTo>
                    <a:cubicBezTo>
                      <a:pt x="4300466" y="-37338"/>
                      <a:pt x="4635179" y="-36664"/>
                      <a:pt x="4920239" y="127915"/>
                    </a:cubicBezTo>
                    <a:lnTo>
                      <a:pt x="5919213" y="704673"/>
                    </a:lnTo>
                    <a:cubicBezTo>
                      <a:pt x="5958409" y="727303"/>
                      <a:pt x="5995390" y="752295"/>
                      <a:pt x="6030081" y="779366"/>
                    </a:cubicBezTo>
                    <a:lnTo>
                      <a:pt x="6096000" y="838524"/>
                    </a:lnTo>
                    <a:lnTo>
                      <a:pt x="6096000" y="7221665"/>
                    </a:lnTo>
                    <a:close/>
                    <a:moveTo>
                      <a:pt x="6221624" y="982469"/>
                    </a:moveTo>
                    <a:lnTo>
                      <a:pt x="6201936" y="954781"/>
                    </a:lnTo>
                    <a:lnTo>
                      <a:pt x="6210136" y="964466"/>
                    </a:lnTo>
                    <a:close/>
                    <a:moveTo>
                      <a:pt x="6283768" y="1082992"/>
                    </a:moveTo>
                    <a:lnTo>
                      <a:pt x="6267120" y="1053774"/>
                    </a:lnTo>
                    <a:lnTo>
                      <a:pt x="6278411" y="1071469"/>
                    </a:lnTo>
                    <a:close/>
                    <a:moveTo>
                      <a:pt x="6372765" y="1326510"/>
                    </a:moveTo>
                    <a:lnTo>
                      <a:pt x="6365409" y="1293851"/>
                    </a:lnTo>
                    <a:lnTo>
                      <a:pt x="6369173" y="1305870"/>
                    </a:lnTo>
                    <a:close/>
                    <a:moveTo>
                      <a:pt x="6391257" y="1442433"/>
                    </a:moveTo>
                    <a:lnTo>
                      <a:pt x="6387139" y="1409114"/>
                    </a:lnTo>
                    <a:lnTo>
                      <a:pt x="6390749" y="1429863"/>
                    </a:lnTo>
                    <a:close/>
                    <a:moveTo>
                      <a:pt x="6395847" y="1556116"/>
                    </a:moveTo>
                    <a:cubicBezTo>
                      <a:pt x="6391855" y="1709831"/>
                      <a:pt x="6350542" y="1864774"/>
                      <a:pt x="6268252" y="2007304"/>
                    </a:cubicBezTo>
                    <a:lnTo>
                      <a:pt x="6096001" y="2305652"/>
                    </a:lnTo>
                    <a:lnTo>
                      <a:pt x="6096001" y="2305651"/>
                    </a:lnTo>
                    <a:lnTo>
                      <a:pt x="6268252" y="2007303"/>
                    </a:lnTo>
                    <a:cubicBezTo>
                      <a:pt x="6329969" y="1900406"/>
                      <a:pt x="6368637" y="1786526"/>
                      <a:pt x="6385798" y="1671419"/>
                    </a:cubicBezTo>
                    <a:lnTo>
                      <a:pt x="6395847" y="1556116"/>
                    </a:lnTo>
                    <a:close/>
                  </a:path>
                </a:pathLst>
              </a:custGeom>
              <a:gradFill>
                <a:gsLst>
                  <a:gs pos="0">
                    <a:srgbClr val="0165C5"/>
                  </a:gs>
                  <a:gs pos="100000">
                    <a:srgbClr val="0165C5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10" name="任意多边形: 形状 9"/>
              <p:cNvSpPr/>
              <p:nvPr/>
            </p:nvSpPr>
            <p:spPr>
              <a:xfrm rot="16200000">
                <a:off x="5253261" y="-515155"/>
                <a:ext cx="2180771" cy="2601486"/>
              </a:xfrm>
              <a:custGeom>
                <a:avLst/>
                <a:gdLst>
                  <a:gd name="connsiteX0" fmla="*/ 1880924 w 2180771"/>
                  <a:gd name="connsiteY0" fmla="*/ 763130 h 2601486"/>
                  <a:gd name="connsiteX1" fmla="*/ 1880924 w 2180771"/>
                  <a:gd name="connsiteY1" fmla="*/ 2530378 h 2601486"/>
                  <a:gd name="connsiteX2" fmla="*/ 1863032 w 2180771"/>
                  <a:gd name="connsiteY2" fmla="*/ 2536926 h 2601486"/>
                  <a:gd name="connsiteX3" fmla="*/ 1436007 w 2180771"/>
                  <a:gd name="connsiteY3" fmla="*/ 2601486 h 2601486"/>
                  <a:gd name="connsiteX4" fmla="*/ 0 w 2180771"/>
                  <a:gd name="connsiteY4" fmla="*/ 1165479 h 2601486"/>
                  <a:gd name="connsiteX5" fmla="*/ 522574 w 2180771"/>
                  <a:gd name="connsiteY5" fmla="*/ 57386 h 2601486"/>
                  <a:gd name="connsiteX6" fmla="*/ 599315 w 2180771"/>
                  <a:gd name="connsiteY6" fmla="*/ 0 h 2601486"/>
                  <a:gd name="connsiteX7" fmla="*/ 705163 w 2180771"/>
                  <a:gd name="connsiteY7" fmla="*/ 52521 h 2601486"/>
                  <a:gd name="connsiteX8" fmla="*/ 1704137 w 2180771"/>
                  <a:gd name="connsiteY8" fmla="*/ 629279 h 2601486"/>
                  <a:gd name="connsiteX9" fmla="*/ 1815005 w 2180771"/>
                  <a:gd name="connsiteY9" fmla="*/ 703972 h 2601486"/>
                  <a:gd name="connsiteX10" fmla="*/ 2006548 w 2180771"/>
                  <a:gd name="connsiteY10" fmla="*/ 907075 h 2601486"/>
                  <a:gd name="connsiteX11" fmla="*/ 1986860 w 2180771"/>
                  <a:gd name="connsiteY11" fmla="*/ 879387 h 2601486"/>
                  <a:gd name="connsiteX12" fmla="*/ 1995060 w 2180771"/>
                  <a:gd name="connsiteY12" fmla="*/ 889072 h 2601486"/>
                  <a:gd name="connsiteX13" fmla="*/ 2053189 w 2180771"/>
                  <a:gd name="connsiteY13" fmla="*/ 1931884 h 2601486"/>
                  <a:gd name="connsiteX14" fmla="*/ 2053176 w 2180771"/>
                  <a:gd name="connsiteY14" fmla="*/ 1931910 h 2601486"/>
                  <a:gd name="connsiteX15" fmla="*/ 1880925 w 2180771"/>
                  <a:gd name="connsiteY15" fmla="*/ 2230259 h 2601486"/>
                  <a:gd name="connsiteX16" fmla="*/ 1880925 w 2180771"/>
                  <a:gd name="connsiteY16" fmla="*/ 2230257 h 2601486"/>
                  <a:gd name="connsiteX17" fmla="*/ 2053176 w 2180771"/>
                  <a:gd name="connsiteY17" fmla="*/ 1931909 h 2601486"/>
                  <a:gd name="connsiteX18" fmla="*/ 2068692 w 2180771"/>
                  <a:gd name="connsiteY18" fmla="*/ 1007598 h 2601486"/>
                  <a:gd name="connsiteX19" fmla="*/ 2052044 w 2180771"/>
                  <a:gd name="connsiteY19" fmla="*/ 978380 h 2601486"/>
                  <a:gd name="connsiteX20" fmla="*/ 2063335 w 2180771"/>
                  <a:gd name="connsiteY20" fmla="*/ 996075 h 2601486"/>
                  <a:gd name="connsiteX21" fmla="*/ 2101939 w 2180771"/>
                  <a:gd name="connsiteY21" fmla="*/ 1833636 h 2601486"/>
                  <a:gd name="connsiteX22" fmla="*/ 2095166 w 2180771"/>
                  <a:gd name="connsiteY22" fmla="*/ 1850517 h 2601486"/>
                  <a:gd name="connsiteX23" fmla="*/ 2053189 w 2180771"/>
                  <a:gd name="connsiteY23" fmla="*/ 1931884 h 2601486"/>
                  <a:gd name="connsiteX24" fmla="*/ 2113879 w 2180771"/>
                  <a:gd name="connsiteY24" fmla="*/ 1803879 h 2601486"/>
                  <a:gd name="connsiteX25" fmla="*/ 2107267 w 2180771"/>
                  <a:gd name="connsiteY25" fmla="*/ 1822898 h 2601486"/>
                  <a:gd name="connsiteX26" fmla="*/ 2101939 w 2180771"/>
                  <a:gd name="connsiteY26" fmla="*/ 1833636 h 2601486"/>
                  <a:gd name="connsiteX27" fmla="*/ 2139904 w 2180771"/>
                  <a:gd name="connsiteY27" fmla="*/ 1729011 h 2601486"/>
                  <a:gd name="connsiteX28" fmla="*/ 2128657 w 2180771"/>
                  <a:gd name="connsiteY28" fmla="*/ 1767046 h 2601486"/>
                  <a:gd name="connsiteX29" fmla="*/ 2113879 w 2180771"/>
                  <a:gd name="connsiteY29" fmla="*/ 1803879 h 2601486"/>
                  <a:gd name="connsiteX30" fmla="*/ 2148810 w 2180771"/>
                  <a:gd name="connsiteY30" fmla="*/ 1698893 h 2601486"/>
                  <a:gd name="connsiteX31" fmla="*/ 2146335 w 2180771"/>
                  <a:gd name="connsiteY31" fmla="*/ 1710510 h 2601486"/>
                  <a:gd name="connsiteX32" fmla="*/ 2139904 w 2180771"/>
                  <a:gd name="connsiteY32" fmla="*/ 1729011 h 2601486"/>
                  <a:gd name="connsiteX33" fmla="*/ 2157689 w 2180771"/>
                  <a:gd name="connsiteY33" fmla="*/ 1251116 h 2601486"/>
                  <a:gd name="connsiteX34" fmla="*/ 2150333 w 2180771"/>
                  <a:gd name="connsiteY34" fmla="*/ 1218457 h 2601486"/>
                  <a:gd name="connsiteX35" fmla="*/ 2154097 w 2180771"/>
                  <a:gd name="connsiteY35" fmla="*/ 1230476 h 2601486"/>
                  <a:gd name="connsiteX36" fmla="*/ 2170719 w 2180771"/>
                  <a:gd name="connsiteY36" fmla="*/ 1596043 h 2601486"/>
                  <a:gd name="connsiteX37" fmla="*/ 2153795 w 2180771"/>
                  <a:gd name="connsiteY37" fmla="*/ 1682035 h 2601486"/>
                  <a:gd name="connsiteX38" fmla="*/ 2148810 w 2180771"/>
                  <a:gd name="connsiteY38" fmla="*/ 1698893 h 2601486"/>
                  <a:gd name="connsiteX39" fmla="*/ 2176181 w 2180771"/>
                  <a:gd name="connsiteY39" fmla="*/ 1367039 h 2601486"/>
                  <a:gd name="connsiteX40" fmla="*/ 2172063 w 2180771"/>
                  <a:gd name="connsiteY40" fmla="*/ 1333720 h 2601486"/>
                  <a:gd name="connsiteX41" fmla="*/ 2175673 w 2180771"/>
                  <a:gd name="connsiteY41" fmla="*/ 1354469 h 2601486"/>
                  <a:gd name="connsiteX42" fmla="*/ 2180771 w 2180771"/>
                  <a:gd name="connsiteY42" fmla="*/ 1480722 h 2601486"/>
                  <a:gd name="connsiteX43" fmla="*/ 2170722 w 2180771"/>
                  <a:gd name="connsiteY43" fmla="*/ 1596025 h 2601486"/>
                  <a:gd name="connsiteX44" fmla="*/ 2170719 w 2180771"/>
                  <a:gd name="connsiteY44" fmla="*/ 1596043 h 2601486"/>
                  <a:gd name="connsiteX45" fmla="*/ 2170722 w 2180771"/>
                  <a:gd name="connsiteY45" fmla="*/ 1596025 h 260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180771" h="2601486">
                    <a:moveTo>
                      <a:pt x="1880924" y="763130"/>
                    </a:moveTo>
                    <a:lnTo>
                      <a:pt x="1880924" y="2530378"/>
                    </a:lnTo>
                    <a:lnTo>
                      <a:pt x="1863032" y="2536926"/>
                    </a:lnTo>
                    <a:cubicBezTo>
                      <a:pt x="1728135" y="2578883"/>
                      <a:pt x="1584711" y="2601486"/>
                      <a:pt x="1436007" y="2601486"/>
                    </a:cubicBezTo>
                    <a:cubicBezTo>
                      <a:pt x="642922" y="2601486"/>
                      <a:pt x="0" y="1958564"/>
                      <a:pt x="0" y="1165479"/>
                    </a:cubicBezTo>
                    <a:cubicBezTo>
                      <a:pt x="0" y="719369"/>
                      <a:pt x="203425" y="320771"/>
                      <a:pt x="522574" y="57386"/>
                    </a:cubicBezTo>
                    <a:lnTo>
                      <a:pt x="599315" y="0"/>
                    </a:lnTo>
                    <a:lnTo>
                      <a:pt x="705163" y="52521"/>
                    </a:lnTo>
                    <a:lnTo>
                      <a:pt x="1704137" y="629279"/>
                    </a:lnTo>
                    <a:cubicBezTo>
                      <a:pt x="1743333" y="651909"/>
                      <a:pt x="1780314" y="676901"/>
                      <a:pt x="1815005" y="703972"/>
                    </a:cubicBezTo>
                    <a:close/>
                    <a:moveTo>
                      <a:pt x="2006548" y="907075"/>
                    </a:moveTo>
                    <a:lnTo>
                      <a:pt x="1986860" y="879387"/>
                    </a:lnTo>
                    <a:lnTo>
                      <a:pt x="1995060" y="889072"/>
                    </a:lnTo>
                    <a:close/>
                    <a:moveTo>
                      <a:pt x="2053189" y="1931884"/>
                    </a:moveTo>
                    <a:lnTo>
                      <a:pt x="2053176" y="1931910"/>
                    </a:lnTo>
                    <a:lnTo>
                      <a:pt x="1880925" y="2230259"/>
                    </a:lnTo>
                    <a:lnTo>
                      <a:pt x="1880925" y="2230257"/>
                    </a:lnTo>
                    <a:lnTo>
                      <a:pt x="2053176" y="1931909"/>
                    </a:lnTo>
                    <a:close/>
                    <a:moveTo>
                      <a:pt x="2068692" y="1007598"/>
                    </a:moveTo>
                    <a:lnTo>
                      <a:pt x="2052044" y="978380"/>
                    </a:lnTo>
                    <a:lnTo>
                      <a:pt x="2063335" y="996075"/>
                    </a:lnTo>
                    <a:close/>
                    <a:moveTo>
                      <a:pt x="2101939" y="1833636"/>
                    </a:moveTo>
                    <a:lnTo>
                      <a:pt x="2095166" y="1850517"/>
                    </a:lnTo>
                    <a:lnTo>
                      <a:pt x="2053189" y="1931884"/>
                    </a:lnTo>
                    <a:close/>
                    <a:moveTo>
                      <a:pt x="2113879" y="1803879"/>
                    </a:moveTo>
                    <a:lnTo>
                      <a:pt x="2107267" y="1822898"/>
                    </a:lnTo>
                    <a:lnTo>
                      <a:pt x="2101939" y="1833636"/>
                    </a:lnTo>
                    <a:close/>
                    <a:moveTo>
                      <a:pt x="2139904" y="1729011"/>
                    </a:moveTo>
                    <a:lnTo>
                      <a:pt x="2128657" y="1767046"/>
                    </a:lnTo>
                    <a:lnTo>
                      <a:pt x="2113879" y="1803879"/>
                    </a:lnTo>
                    <a:close/>
                    <a:moveTo>
                      <a:pt x="2148810" y="1698893"/>
                    </a:moveTo>
                    <a:lnTo>
                      <a:pt x="2146335" y="1710510"/>
                    </a:lnTo>
                    <a:lnTo>
                      <a:pt x="2139904" y="1729011"/>
                    </a:lnTo>
                    <a:close/>
                    <a:moveTo>
                      <a:pt x="2157689" y="1251116"/>
                    </a:moveTo>
                    <a:lnTo>
                      <a:pt x="2150333" y="1218457"/>
                    </a:lnTo>
                    <a:lnTo>
                      <a:pt x="2154097" y="1230476"/>
                    </a:lnTo>
                    <a:close/>
                    <a:moveTo>
                      <a:pt x="2170719" y="1596043"/>
                    </a:moveTo>
                    <a:lnTo>
                      <a:pt x="2153795" y="1682035"/>
                    </a:lnTo>
                    <a:lnTo>
                      <a:pt x="2148810" y="1698893"/>
                    </a:lnTo>
                    <a:close/>
                    <a:moveTo>
                      <a:pt x="2176181" y="1367039"/>
                    </a:moveTo>
                    <a:lnTo>
                      <a:pt x="2172063" y="1333720"/>
                    </a:lnTo>
                    <a:lnTo>
                      <a:pt x="2175673" y="1354469"/>
                    </a:lnTo>
                    <a:close/>
                    <a:moveTo>
                      <a:pt x="2180771" y="1480722"/>
                    </a:moveTo>
                    <a:cubicBezTo>
                      <a:pt x="2179773" y="1519151"/>
                      <a:pt x="2176442" y="1557656"/>
                      <a:pt x="2170722" y="1596025"/>
                    </a:cubicBezTo>
                    <a:lnTo>
                      <a:pt x="2170719" y="1596043"/>
                    </a:lnTo>
                    <a:lnTo>
                      <a:pt x="2170722" y="1596025"/>
                    </a:lnTo>
                    <a:close/>
                  </a:path>
                </a:pathLst>
              </a:custGeom>
              <a:gradFill>
                <a:gsLst>
                  <a:gs pos="0">
                    <a:srgbClr val="F2F9FF">
                      <a:alpha val="27000"/>
                    </a:srgbClr>
                  </a:gs>
                  <a:gs pos="100000">
                    <a:srgbClr val="F2F9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781800" y="2709637"/>
                <a:ext cx="2438400" cy="2438400"/>
              </a:xfrm>
              <a:prstGeom prst="ellipse">
                <a:avLst/>
              </a:prstGeom>
              <a:gradFill>
                <a:gsLst>
                  <a:gs pos="0">
                    <a:srgbClr val="F2F9FF">
                      <a:alpha val="27000"/>
                    </a:srgbClr>
                  </a:gs>
                  <a:gs pos="100000">
                    <a:srgbClr val="F2F9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12" name="任意多边形: 形状 11"/>
              <p:cNvSpPr/>
              <p:nvPr/>
            </p:nvSpPr>
            <p:spPr>
              <a:xfrm rot="16200000">
                <a:off x="9418682" y="1817763"/>
                <a:ext cx="3851186" cy="1695450"/>
              </a:xfrm>
              <a:custGeom>
                <a:avLst/>
                <a:gdLst>
                  <a:gd name="connsiteX0" fmla="*/ 3851186 w 3851186"/>
                  <a:gd name="connsiteY0" fmla="*/ 1695450 h 1695450"/>
                  <a:gd name="connsiteX1" fmla="*/ 1839831 w 3851186"/>
                  <a:gd name="connsiteY1" fmla="*/ 1695450 h 1695450"/>
                  <a:gd name="connsiteX2" fmla="*/ 1306432 w 3851186"/>
                  <a:gd name="connsiteY2" fmla="*/ 1695450 h 1695450"/>
                  <a:gd name="connsiteX3" fmla="*/ 0 w 3851186"/>
                  <a:gd name="connsiteY3" fmla="*/ 1695450 h 1695450"/>
                  <a:gd name="connsiteX4" fmla="*/ 21970 w 3851186"/>
                  <a:gd name="connsiteY4" fmla="*/ 1551497 h 1695450"/>
                  <a:gd name="connsiteX5" fmla="*/ 1925594 w 3851186"/>
                  <a:gd name="connsiteY5" fmla="*/ 0 h 1695450"/>
                  <a:gd name="connsiteX6" fmla="*/ 3829216 w 3851186"/>
                  <a:gd name="connsiteY6" fmla="*/ 1551497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1186" h="1695450">
                    <a:moveTo>
                      <a:pt x="3851186" y="1695450"/>
                    </a:moveTo>
                    <a:lnTo>
                      <a:pt x="1839831" y="1695450"/>
                    </a:lnTo>
                    <a:lnTo>
                      <a:pt x="1306432" y="1695450"/>
                    </a:lnTo>
                    <a:lnTo>
                      <a:pt x="0" y="1695450"/>
                    </a:lnTo>
                    <a:lnTo>
                      <a:pt x="21970" y="1551497"/>
                    </a:lnTo>
                    <a:cubicBezTo>
                      <a:pt x="203158" y="666060"/>
                      <a:pt x="986593" y="0"/>
                      <a:pt x="1925594" y="0"/>
                    </a:cubicBezTo>
                    <a:cubicBezTo>
                      <a:pt x="2864594" y="0"/>
                      <a:pt x="3648029" y="666060"/>
                      <a:pt x="3829216" y="155149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9FF">
                      <a:alpha val="27000"/>
                    </a:srgbClr>
                  </a:gs>
                  <a:gs pos="100000">
                    <a:srgbClr val="F2F9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  <p:cxnSp>
          <p:nvCxnSpPr>
            <p:cNvPr id="6" name="直接连接符 5"/>
            <p:cNvCxnSpPr/>
            <p:nvPr userDrawn="1"/>
          </p:nvCxnSpPr>
          <p:spPr>
            <a:xfrm>
              <a:off x="5427535" y="1957388"/>
              <a:ext cx="168404" cy="328612"/>
            </a:xfrm>
            <a:prstGeom prst="line">
              <a:avLst/>
            </a:prstGeom>
            <a:ln w="12700">
              <a:solidFill>
                <a:srgbClr val="C8CB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9628759" y="45945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演讲人：杜辉</a:t>
            </a:r>
            <a:endParaRPr kumimoji="1"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05429" y="4948497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南京启诺信息技术有限公司总经理</a:t>
            </a:r>
            <a:endParaRPr kumimoji="1" lang="en-US" altLang="zh-CN" sz="1200" dirty="0">
              <a:solidFill>
                <a:schemeClr val="accent1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algn="r"/>
            <a:r>
              <a:rPr kumimoji="1"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易百纳技术社区创始人</a:t>
            </a:r>
            <a:endParaRPr kumimoji="1" lang="zh-CN" altLang="en-US" sz="1200" dirty="0">
              <a:solidFill>
                <a:schemeClr val="accent1">
                  <a:lumMod val="20000"/>
                  <a:lumOff val="80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9694" y="6360886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0165C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让</a:t>
            </a:r>
            <a:r>
              <a:rPr kumimoji="1" lang="en-GB" altLang="zh-CN" b="1" dirty="0">
                <a:solidFill>
                  <a:srgbClr val="0165C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AI</a:t>
            </a:r>
            <a:r>
              <a:rPr kumimoji="1" lang="zh-CN" altLang="en-US" b="1" dirty="0">
                <a:solidFill>
                  <a:srgbClr val="0165C5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无处不在，让连接触手可及</a:t>
            </a:r>
            <a:endParaRPr kumimoji="1" lang="zh-CN" altLang="en-US" b="1" dirty="0">
              <a:solidFill>
                <a:srgbClr val="0165C5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85" name="文本框 284"/>
          <p:cNvSpPr txBox="1"/>
          <p:nvPr/>
        </p:nvSpPr>
        <p:spPr>
          <a:xfrm>
            <a:off x="489585" y="2094865"/>
            <a:ext cx="648335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基于</a:t>
            </a:r>
            <a:r>
              <a:rPr lang="en-US" altLang="zh-CN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openEuler+</a:t>
            </a: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智能硬件的高校人才培养与就业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289" name="文本框 288"/>
          <p:cNvSpPr txBox="1"/>
          <p:nvPr/>
        </p:nvSpPr>
        <p:spPr>
          <a:xfrm>
            <a:off x="864598" y="3636139"/>
            <a:ext cx="505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构建智能数字经济的教育与就业桥梁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pic>
        <p:nvPicPr>
          <p:cNvPr id="15" name="图片 14" descr="logo+英文蓝色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" y="380365"/>
            <a:ext cx="1176020" cy="2298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881745" y="1465580"/>
            <a:ext cx="1969770" cy="10725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620" y="1155700"/>
            <a:ext cx="5284470" cy="547941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629921" y="2211241"/>
            <a:ext cx="1252284" cy="935085"/>
          </a:xfrm>
          <a:prstGeom prst="roundRect">
            <a:avLst/>
          </a:prstGeom>
          <a:noFill/>
          <a:ln>
            <a:solidFill>
              <a:srgbClr val="4E5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1644" y="2662661"/>
            <a:ext cx="1648839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四核</a:t>
            </a:r>
            <a:endParaRPr lang="en-US" altLang="zh-CN" sz="1200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ARMCortex-A55</a:t>
            </a:r>
            <a:endParaRPr kumimoji="1" lang="zh-CN" altLang="en-US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81020" y="2805536"/>
            <a:ext cx="1408890" cy="275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超强算力</a:t>
            </a:r>
            <a:endParaRPr kumimoji="1" lang="zh-CN" altLang="en-US" sz="1200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3802" y="3606048"/>
            <a:ext cx="1184523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GB" altLang="zh-CN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4K@60</a:t>
            </a:r>
            <a:endParaRPr lang="en-GB" altLang="zh-CN" sz="1200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同编同解</a:t>
            </a:r>
            <a:endParaRPr kumimoji="1" lang="zh-CN" altLang="en-US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64668" y="3778368"/>
            <a:ext cx="73768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GB" altLang="zh-CN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endParaRPr kumimoji="1" lang="en-GB" altLang="zh-CN" sz="1200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29920" y="4212590"/>
            <a:ext cx="4837430" cy="36703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91262" y="4209293"/>
            <a:ext cx="2667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兼容树莓派</a:t>
            </a:r>
            <a:r>
              <a:rPr lang="en-GB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CM4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配件生态！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951671" y="3778368"/>
            <a:ext cx="642871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GB" altLang="zh-CN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ISP</a:t>
            </a:r>
            <a:endParaRPr kumimoji="1" lang="zh-CN" altLang="en-US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29175" y="2211241"/>
            <a:ext cx="1252284" cy="935085"/>
          </a:xfrm>
          <a:prstGeom prst="roundRect">
            <a:avLst/>
          </a:prstGeom>
          <a:noFill/>
          <a:ln>
            <a:solidFill>
              <a:srgbClr val="4E5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29921" y="3192484"/>
            <a:ext cx="1252284" cy="935085"/>
          </a:xfrm>
          <a:prstGeom prst="roundRect">
            <a:avLst/>
          </a:prstGeom>
          <a:noFill/>
          <a:ln>
            <a:solidFill>
              <a:srgbClr val="4E5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925469" y="3192484"/>
            <a:ext cx="586917" cy="935085"/>
          </a:xfrm>
          <a:prstGeom prst="roundRect">
            <a:avLst/>
          </a:prstGeom>
          <a:noFill/>
          <a:ln>
            <a:solidFill>
              <a:srgbClr val="4E5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594542" y="3192484"/>
            <a:ext cx="586917" cy="935085"/>
          </a:xfrm>
          <a:prstGeom prst="roundRect">
            <a:avLst/>
          </a:prstGeom>
          <a:noFill/>
          <a:ln>
            <a:solidFill>
              <a:srgbClr val="4E5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23" y="2264400"/>
            <a:ext cx="393700" cy="3937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286" y="2340407"/>
            <a:ext cx="398763" cy="34891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383" y="3277967"/>
            <a:ext cx="304800" cy="2921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554" y="3411864"/>
            <a:ext cx="342900" cy="3429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9074" y="3446709"/>
            <a:ext cx="304800" cy="3048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47523" y="4659318"/>
            <a:ext cx="91563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产品亮点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02920" y="1342390"/>
            <a:ext cx="5026660" cy="73850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E55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1180" y="1465580"/>
            <a:ext cx="49968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solidFill>
                  <a:srgbClr val="2E55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海思赋能: 应用于机器人/机器视觉/工业控制的生态硬件平台，助力AI+机器视觉产业发展</a:t>
            </a:r>
            <a:endParaRPr kumimoji="1" lang="zh-CN" altLang="en-US" sz="1400" b="1" dirty="0">
              <a:solidFill>
                <a:srgbClr val="2E559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07185" y="4651375"/>
            <a:ext cx="932815" cy="306705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square" rtlCol="0">
            <a:spAutoFit/>
          </a:bodyPr>
          <a:p>
            <a:r>
              <a:rPr kumimoji="1"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星闪技术</a:t>
            </a:r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564667" y="4652059"/>
            <a:ext cx="1795780" cy="306705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none" rtlCol="0">
            <a:spAutoFit/>
          </a:bodyPr>
          <a:p>
            <a:r>
              <a:rPr kumimoji="1" lang="en-GB" altLang="zh-CN" sz="1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kumimoji="1"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操作系统</a:t>
            </a:r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399714" y="4652059"/>
            <a:ext cx="1068070" cy="306705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none" rtlCol="0">
            <a:spAutoFit/>
          </a:bodyPr>
          <a:p>
            <a:r>
              <a:rPr kumimoji="1" lang="en-GB" altLang="zh-CN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1"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GB" altLang="zh-CN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ISP</a:t>
            </a:r>
            <a:r>
              <a:rPr kumimoji="1"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</a:t>
            </a:r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1" y="5114957"/>
            <a:ext cx="1117211" cy="63188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043" y="5115184"/>
            <a:ext cx="1129591" cy="63142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7245" y="5131162"/>
            <a:ext cx="1129592" cy="59947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8447" y="5115184"/>
            <a:ext cx="1129592" cy="63142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221" y="5771599"/>
            <a:ext cx="1441853" cy="671858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0336" y="5770051"/>
            <a:ext cx="1693818" cy="65678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68545" y="5772312"/>
            <a:ext cx="1398622" cy="66215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411254" y="5969028"/>
            <a:ext cx="1125111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交通系统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855416" y="5984660"/>
            <a:ext cx="1411751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嵌入式控制系统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24670" y="5969028"/>
            <a:ext cx="971373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智慧医疗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46589" y="5295622"/>
            <a:ext cx="933833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041832" y="5295622"/>
            <a:ext cx="1000943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机器人控制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870578" y="5295622"/>
            <a:ext cx="1000943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智能监控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06465" y="5295622"/>
            <a:ext cx="1000943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工业自动化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6353810" y="2542540"/>
            <a:ext cx="2100580" cy="375285"/>
          </a:xfrm>
          <a:prstGeom prst="roundRect">
            <a:avLst>
              <a:gd name="adj" fmla="val 23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四目拼接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6355080" y="4234815"/>
            <a:ext cx="2074545" cy="375285"/>
          </a:xfrm>
          <a:prstGeom prst="roundRect">
            <a:avLst>
              <a:gd name="adj" fmla="val 23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夜视全彩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6379210" y="5909945"/>
            <a:ext cx="2050415" cy="375285"/>
          </a:xfrm>
          <a:prstGeom prst="roundRect">
            <a:avLst>
              <a:gd name="adj" fmla="val 23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kumimoji="1"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dToF</a:t>
            </a: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点云成像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6353810" y="3094355"/>
            <a:ext cx="2075815" cy="1238885"/>
            <a:chOff x="544181" y="1020596"/>
            <a:chExt cx="4474009" cy="2574979"/>
          </a:xfrm>
        </p:grpSpPr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4181" y="1020596"/>
              <a:ext cx="4429976" cy="2370535"/>
            </a:xfrm>
            <a:prstGeom prst="rect">
              <a:avLst/>
            </a:prstGeom>
          </p:spPr>
        </p:pic>
        <p:sp>
          <p:nvSpPr>
            <p:cNvPr id="82" name="三角形 8"/>
            <p:cNvSpPr/>
            <p:nvPr/>
          </p:nvSpPr>
          <p:spPr>
            <a:xfrm rot="14400000">
              <a:off x="3010138" y="2339412"/>
              <a:ext cx="1394676" cy="1117650"/>
            </a:xfrm>
            <a:prstGeom prst="triangle">
              <a:avLst>
                <a:gd name="adj" fmla="val 44882"/>
              </a:avLst>
            </a:prstGeom>
            <a:gradFill>
              <a:gsLst>
                <a:gs pos="0">
                  <a:srgbClr val="C00000">
                    <a:alpha val="0"/>
                  </a:srgbClr>
                </a:gs>
                <a:gs pos="100000">
                  <a:srgbClr val="C00000">
                    <a:alpha val="39736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dirty="0"/>
            </a:p>
          </p:txBody>
        </p:sp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828612" y="2045156"/>
              <a:ext cx="940238" cy="1177580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sp>
          <p:nvSpPr>
            <p:cNvPr id="84" name="矩形 83"/>
            <p:cNvSpPr/>
            <p:nvPr/>
          </p:nvSpPr>
          <p:spPr>
            <a:xfrm>
              <a:off x="3264195" y="3009014"/>
              <a:ext cx="180753" cy="21372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64195" y="3009014"/>
              <a:ext cx="199086" cy="249341"/>
            </a:xfrm>
            <a:prstGeom prst="rect">
              <a:avLst/>
            </a:prstGeom>
            <a:ln w="9525">
              <a:solidFill>
                <a:srgbClr val="C00000"/>
              </a:solidFill>
            </a:ln>
          </p:spPr>
        </p:pic>
        <p:sp>
          <p:nvSpPr>
            <p:cNvPr id="86" name="文本框 85"/>
            <p:cNvSpPr txBox="1"/>
            <p:nvPr/>
          </p:nvSpPr>
          <p:spPr>
            <a:xfrm>
              <a:off x="3444947" y="1542169"/>
              <a:ext cx="1573243" cy="134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1" lang="zh-CN" altLang="en-US" sz="1200" dirty="0">
                  <a:solidFill>
                    <a:srgbClr val="FF0000"/>
                  </a:solidFill>
                </a:rPr>
                <a:t>远处人员亦可见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8" name="图片 87"/>
          <p:cNvPicPr>
            <a:picLocks noChangeAspect="1"/>
          </p:cNvPicPr>
          <p:nvPr/>
        </p:nvPicPr>
        <p:blipFill>
          <a:blip r:embed="rId16"/>
          <a:srcRect l="5082" t="9808"/>
          <a:stretch>
            <a:fillRect/>
          </a:stretch>
        </p:blipFill>
        <p:spPr>
          <a:xfrm>
            <a:off x="6379210" y="4822825"/>
            <a:ext cx="2075815" cy="1096010"/>
          </a:xfrm>
          <a:prstGeom prst="rect">
            <a:avLst/>
          </a:prstGeom>
        </p:spPr>
      </p:pic>
      <p:pic>
        <p:nvPicPr>
          <p:cNvPr id="89" name="图片 88" descr="图片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3810" y="1490345"/>
            <a:ext cx="2101215" cy="1086485"/>
          </a:xfrm>
          <a:prstGeom prst="rect">
            <a:avLst/>
          </a:prstGeom>
        </p:spPr>
      </p:pic>
      <p:sp>
        <p:nvSpPr>
          <p:cNvPr id="134" name="圆角矩形 133"/>
          <p:cNvSpPr/>
          <p:nvPr/>
        </p:nvSpPr>
        <p:spPr>
          <a:xfrm>
            <a:off x="8881745" y="2538730"/>
            <a:ext cx="1970405" cy="375285"/>
          </a:xfrm>
          <a:prstGeom prst="roundRect">
            <a:avLst>
              <a:gd name="adj" fmla="val 23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教育小车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圆角矩形 134"/>
          <p:cNvSpPr/>
          <p:nvPr/>
        </p:nvSpPr>
        <p:spPr>
          <a:xfrm>
            <a:off x="8884920" y="4234815"/>
            <a:ext cx="1967230" cy="375285"/>
          </a:xfrm>
          <a:prstGeom prst="roundRect">
            <a:avLst>
              <a:gd name="adj" fmla="val 23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8957310" y="5897245"/>
            <a:ext cx="1894840" cy="375285"/>
          </a:xfrm>
          <a:prstGeom prst="roundRect">
            <a:avLst>
              <a:gd name="adj" fmla="val 23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机械臂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6378575" y="10839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已落地的行业应用场景</a:t>
            </a:r>
            <a:endParaRPr lang="zh-CN" altLang="en-US" b="1"/>
          </a:p>
        </p:txBody>
      </p:sp>
      <p:pic>
        <p:nvPicPr>
          <p:cNvPr id="139" name="图片 1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57945" y="4797425"/>
            <a:ext cx="1894205" cy="1091565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884920" y="3094355"/>
            <a:ext cx="1967230" cy="113538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71780" y="565150"/>
            <a:ext cx="824230" cy="32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dist">
              <a:lnSpc>
                <a:spcPct val="140000"/>
              </a:lnSpc>
            </a:pP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rPr>
              <a:t>CHAPTER</a:t>
            </a:r>
            <a:endParaRPr lang="zh-CN" altLang="en-US" sz="2000" dirty="0">
              <a:solidFill>
                <a:schemeClr val="bg1">
                  <a:alpha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8620" y="393700"/>
            <a:ext cx="4835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欧拉</a:t>
            </a:r>
            <a:r>
              <a:rPr 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教育实验平台</a:t>
            </a:r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海鸥派</a:t>
            </a:r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pic>
        <p:nvPicPr>
          <p:cNvPr id="38" name="图片 37" descr="图层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42005" y="2144395"/>
            <a:ext cx="2237105" cy="184594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6340475" y="1130300"/>
            <a:ext cx="54000" cy="245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Euler Car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51290" y="1518920"/>
            <a:ext cx="1410335" cy="95758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 flipV="1">
            <a:off x="5267807" y="620788"/>
            <a:ext cx="6282055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线连接符 6"/>
          <p:cNvCxnSpPr/>
          <p:nvPr/>
        </p:nvCxnSpPr>
        <p:spPr>
          <a:xfrm flipV="1">
            <a:off x="6605752" y="620788"/>
            <a:ext cx="494411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898390" y="1616075"/>
            <a:ext cx="1267460" cy="44513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tIns="107950" rtlCol="0">
            <a:noAutofit/>
          </a:bodyPr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产品亮点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02920" y="999490"/>
            <a:ext cx="10833735" cy="52133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rgbClr val="2E559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8480" y="1109980"/>
            <a:ext cx="9802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 dirty="0">
                <a:solidFill>
                  <a:srgbClr val="2E55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海思赋能: 应用于机器视觉的生态硬件平台，助力AI+机器视觉产业发展</a:t>
            </a:r>
            <a:endParaRPr kumimoji="1" lang="zh-CN" altLang="en-US" sz="1400" b="1" dirty="0">
              <a:solidFill>
                <a:srgbClr val="2E559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"/>
            </p:custDataLst>
          </p:nvPr>
        </p:nvSpPr>
        <p:spPr>
          <a:xfrm>
            <a:off x="4912360" y="2146935"/>
            <a:ext cx="975360" cy="306705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square" rtlCol="0">
            <a:spAutoFit/>
          </a:bodyPr>
          <a:p>
            <a:r>
              <a:rPr kumimoji="1"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高性价比</a:t>
            </a:r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193280" y="2160905"/>
            <a:ext cx="1881505" cy="306705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square" rtlCol="0">
            <a:spAutoFit/>
          </a:bodyPr>
          <a:p>
            <a:r>
              <a:rPr kumimoji="1" lang="en-GB" altLang="zh-CN" sz="1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openEuler</a:t>
            </a:r>
            <a:r>
              <a:rPr kumimoji="1" lang="zh-CN" altLang="en-GB" sz="1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操作系统</a:t>
            </a:r>
            <a:endParaRPr kumimoji="1" lang="zh-CN" altLang="en-GB" sz="1400" b="1" dirty="0" err="1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9156700" y="2148205"/>
            <a:ext cx="934720" cy="306705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square" rtlCol="0">
            <a:spAutoFit/>
          </a:bodyPr>
          <a:p>
            <a:r>
              <a:rPr kumimoji="1"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星闪技术</a:t>
            </a:r>
            <a:endParaRPr kumimoji="1" lang="en-US" altLang="zh-CN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98706" y="3123004"/>
            <a:ext cx="1546327" cy="8745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02626" y="3123318"/>
            <a:ext cx="1563462" cy="87395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123682" y="3145433"/>
            <a:ext cx="1563463" cy="829724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44737" y="3123318"/>
            <a:ext cx="1563463" cy="873955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13"/>
            </p:custDataLst>
          </p:nvPr>
        </p:nvSpPr>
        <p:spPr>
          <a:xfrm>
            <a:off x="9894416" y="3373061"/>
            <a:ext cx="1292514" cy="275590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14"/>
            </p:custDataLst>
          </p:nvPr>
        </p:nvSpPr>
        <p:spPr>
          <a:xfrm>
            <a:off x="8226917" y="3373061"/>
            <a:ext cx="1385401" cy="275590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教育科研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15"/>
            </p:custDataLst>
          </p:nvPr>
        </p:nvSpPr>
        <p:spPr>
          <a:xfrm>
            <a:off x="6605790" y="3373061"/>
            <a:ext cx="1385401" cy="275590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智能监控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>
            <p:custDataLst>
              <p:tags r:id="rId16"/>
            </p:custDataLst>
          </p:nvPr>
        </p:nvSpPr>
        <p:spPr>
          <a:xfrm>
            <a:off x="4994546" y="3373061"/>
            <a:ext cx="1385401" cy="275590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工业自动化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98475" y="4489450"/>
            <a:ext cx="1089660" cy="375285"/>
          </a:xfrm>
          <a:prstGeom prst="roundRect">
            <a:avLst>
              <a:gd name="adj" fmla="val 23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车牌检测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6297930" y="4487545"/>
            <a:ext cx="1089660" cy="375285"/>
          </a:xfrm>
          <a:prstGeom prst="roundRect">
            <a:avLst>
              <a:gd name="adj" fmla="val 231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kumimoji="1"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人形检测</a:t>
            </a:r>
            <a:endParaRPr kumimoji="1"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44140" y="4895215"/>
            <a:ext cx="3380740" cy="1085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主要应用于停车场管理、交通监控等场景。通过车牌检测，系统能够自动识别并记录车辆进出时间、车牌号码等信息，提高管理效率，减少人工干预，同时有助于交通执法、车辆追踪和违章管理。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472805" y="4909185"/>
            <a:ext cx="346456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广泛应用于安防监控、智能门禁等领域。人形识别技术能够智能分析监控视频，准确识别行人身份、行为特征等关键信息，及时发现异常情况，有效防范安全隐患，提升公共安全水平和应急响应能力。</a:t>
            </a:r>
            <a:endParaRPr lang="zh-CN" altLang="en-US" sz="1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5" name="文本框 44"/>
          <p:cNvSpPr txBox="1"/>
          <p:nvPr>
            <p:custDataLst>
              <p:tags r:id="rId17"/>
            </p:custDataLst>
          </p:nvPr>
        </p:nvSpPr>
        <p:spPr>
          <a:xfrm>
            <a:off x="4898390" y="2619375"/>
            <a:ext cx="1267460" cy="4229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tIns="90170" rtlCol="0">
            <a:noAutofit/>
          </a:bodyPr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应用领域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18"/>
            </p:custDataLst>
          </p:nvPr>
        </p:nvSpPr>
        <p:spPr>
          <a:xfrm>
            <a:off x="10172700" y="2159000"/>
            <a:ext cx="961390" cy="306705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square" rtlCol="0">
            <a:spAutoFit/>
          </a:bodyPr>
          <a:p>
            <a:r>
              <a:rPr kumimoji="1"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接口丰富</a:t>
            </a:r>
            <a:endParaRPr kumimoji="1" lang="en-US" altLang="zh-CN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19"/>
            </p:custDataLst>
          </p:nvPr>
        </p:nvSpPr>
        <p:spPr>
          <a:xfrm>
            <a:off x="6008370" y="2156460"/>
            <a:ext cx="1127125" cy="306705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square" rtlCol="0">
            <a:spAutoFit/>
          </a:bodyPr>
          <a:p>
            <a:r>
              <a:rPr kumimoji="1"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高性能集成</a:t>
            </a:r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0"/>
          <a:srcRect l="-140" t="169" r="140" b="-169"/>
          <a:stretch>
            <a:fillRect/>
          </a:stretch>
        </p:blipFill>
        <p:spPr>
          <a:xfrm>
            <a:off x="502285" y="1609725"/>
            <a:ext cx="3821430" cy="2709545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97930" y="4915535"/>
            <a:ext cx="2184400" cy="1227455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2"/>
          <a:srcRect l="10146"/>
          <a:stretch>
            <a:fillRect/>
          </a:stretch>
        </p:blipFill>
        <p:spPr>
          <a:xfrm>
            <a:off x="498475" y="4919345"/>
            <a:ext cx="2093595" cy="1207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2275" y="396875"/>
            <a:ext cx="61734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欧拉</a:t>
            </a:r>
            <a:r>
              <a:rPr 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教育实验平台</a:t>
            </a:r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——</a:t>
            </a:r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HongOU PI PICO</a:t>
            </a:r>
            <a:endParaRPr lang="en-US" altLang="zh-CN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620" y="1155700"/>
            <a:ext cx="5284470" cy="5479415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629920" y="3550285"/>
            <a:ext cx="1240790" cy="935355"/>
          </a:xfrm>
          <a:prstGeom prst="roundRect">
            <a:avLst/>
          </a:prstGeom>
          <a:noFill/>
          <a:ln>
            <a:solidFill>
              <a:srgbClr val="4E5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6720" y="3984625"/>
            <a:ext cx="1649095" cy="477520"/>
          </a:xfrm>
          <a:prstGeom prst="rect">
            <a:avLst/>
          </a:prstGeom>
          <a:noFill/>
          <a:effectLst/>
        </p:spPr>
        <p:txBody>
          <a:bodyPr wrap="square" rtlCol="0">
            <a:noAutofit/>
          </a:bodyPr>
          <a:p>
            <a:pPr algn="ctr"/>
            <a:r>
              <a:rPr lang="zh-CN" altLang="en-US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双核</a:t>
            </a:r>
            <a:endParaRPr lang="en-US" altLang="zh-CN" sz="1200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GB" altLang="zh-CN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ARMCortex-A55</a:t>
            </a:r>
            <a:endParaRPr kumimoji="1" lang="zh-CN" altLang="en-US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54655" y="4144751"/>
            <a:ext cx="1408890" cy="275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US" altLang="zh-CN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2Tops</a:t>
            </a:r>
            <a:r>
              <a:rPr lang="zh-CN" altLang="en-US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算力</a:t>
            </a:r>
            <a:endParaRPr kumimoji="1" lang="zh-CN" altLang="en-US" sz="1200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953895" y="3550285"/>
            <a:ext cx="972185" cy="935355"/>
          </a:xfrm>
          <a:prstGeom prst="roundRect">
            <a:avLst/>
          </a:prstGeom>
          <a:noFill/>
          <a:ln>
            <a:solidFill>
              <a:srgbClr val="4E5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33" y="3608060"/>
            <a:ext cx="393700" cy="3937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046" y="3708197"/>
            <a:ext cx="398763" cy="34891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1" y="5114957"/>
            <a:ext cx="1117211" cy="63188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043" y="5115184"/>
            <a:ext cx="1129591" cy="631427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7245" y="5131162"/>
            <a:ext cx="1129592" cy="59947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447" y="5115184"/>
            <a:ext cx="1129592" cy="63142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21" y="5771599"/>
            <a:ext cx="1441853" cy="671858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0336" y="5770051"/>
            <a:ext cx="1693818" cy="65678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8545" y="5772312"/>
            <a:ext cx="1398622" cy="662150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2411254" y="5969028"/>
            <a:ext cx="1125111" cy="275590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智能交通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855416" y="5984660"/>
            <a:ext cx="1411751" cy="275590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24670" y="5969028"/>
            <a:ext cx="971373" cy="275590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医疗影像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4246589" y="5295622"/>
            <a:ext cx="933833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智能家居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041832" y="5295622"/>
            <a:ext cx="1000943" cy="275590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870578" y="5295622"/>
            <a:ext cx="1000943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智能监控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06465" y="5295622"/>
            <a:ext cx="1000943" cy="276999"/>
          </a:xfrm>
          <a:prstGeom prst="rect">
            <a:avLst/>
          </a:prstGeom>
          <a:solidFill>
            <a:srgbClr val="4472C4">
              <a:alpha val="56000"/>
            </a:srgbClr>
          </a:solidFill>
          <a:ln>
            <a:noFill/>
          </a:ln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2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工业自动化</a:t>
            </a:r>
            <a:endParaRPr lang="zh-CN" altLang="en-US" sz="12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8620" y="393700"/>
            <a:ext cx="5887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鸿蒙</a:t>
            </a:r>
            <a:r>
              <a:rPr 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教育实验平台</a:t>
            </a:r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——</a:t>
            </a:r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鸿鸥派</a:t>
            </a:r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pic>
        <p:nvPicPr>
          <p:cNvPr id="2" name="图片 1" descr="曲线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1309370" y="1022350"/>
            <a:ext cx="1709420" cy="2679065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4284980" y="3550285"/>
            <a:ext cx="1184910" cy="935355"/>
          </a:xfrm>
          <a:prstGeom prst="roundRect">
            <a:avLst/>
          </a:prstGeom>
          <a:noFill/>
          <a:ln>
            <a:solidFill>
              <a:srgbClr val="4E5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986405" y="3536315"/>
            <a:ext cx="1199515" cy="935355"/>
          </a:xfrm>
          <a:prstGeom prst="roundRect">
            <a:avLst/>
          </a:prstGeom>
          <a:noFill/>
          <a:ln>
            <a:solidFill>
              <a:srgbClr val="4E5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76065" y="4111096"/>
            <a:ext cx="1408890" cy="275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US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eMMC  8GB</a:t>
            </a:r>
            <a:endParaRPr kumimoji="1" lang="en-US" sz="1200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3869055" y="1637030"/>
            <a:ext cx="1254125" cy="36703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5900" rtlCol="0" anchor="ctr"/>
          <a:p>
            <a:pPr algn="ctr"/>
            <a:r>
              <a:rPr kumimoji="1" lang="zh-CN" altLang="en-US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</a:t>
            </a:r>
            <a:endParaRPr kumimoji="1" lang="zh-CN" altLang="en-US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185920" y="1666875"/>
            <a:ext cx="697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系统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881755" y="2099945"/>
            <a:ext cx="124079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71755" rtlCol="0">
            <a:noAutofit/>
          </a:bodyPr>
          <a:p>
            <a:pPr algn="ctr"/>
            <a:r>
              <a:rPr kumimoji="1"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鸿蒙</a:t>
            </a:r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868420" y="2599690"/>
            <a:ext cx="1263015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tIns="71755" bIns="36195" rtlCol="0">
            <a:noAutofit/>
          </a:bodyPr>
          <a:p>
            <a:pPr algn="ctr"/>
            <a:r>
              <a:rPr kumimoji="1" lang="en-US" sz="1400" b="1" dirty="0" err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</a:t>
            </a:r>
            <a:endParaRPr kumimoji="1" 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49" name="表格 48"/>
          <p:cNvGraphicFramePr/>
          <p:nvPr>
            <p:custDataLst>
              <p:tags r:id="rId12"/>
            </p:custDataLst>
          </p:nvPr>
        </p:nvGraphicFramePr>
        <p:xfrm>
          <a:off x="5969635" y="1203325"/>
          <a:ext cx="5549900" cy="5048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450"/>
                <a:gridCol w="4108450"/>
              </a:tblGrid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功能</a:t>
                      </a:r>
                      <a:endParaRPr lang="zh-CN" altLang="en-US" sz="1600"/>
                    </a:p>
                  </a:txBody>
                  <a:tcPr anchor="ctr" anchorCtr="0">
                    <a:solidFill>
                      <a:srgbClr val="0165C5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参数</a:t>
                      </a:r>
                      <a:endParaRPr lang="zh-CN" altLang="en-US" sz="1600"/>
                    </a:p>
                  </a:txBody>
                  <a:tcPr anchor="ctr" anchorCtr="0">
                    <a:solidFill>
                      <a:srgbClr val="0165C5"/>
                    </a:solidFill>
                  </a:tcPr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存储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2GB DDR4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en-US" altLang="zh-CN" sz="1200"/>
                        <a:t>eMMC 8GB</a:t>
                      </a:r>
                      <a:endParaRPr lang="en-US" altLang="zh-CN" sz="1200"/>
                    </a:p>
                  </a:txBody>
                  <a:tcPr anchor="ctr" anchorCtr="0"/>
                </a:tc>
              </a:tr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编解码性能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支持5M@30fps的H.265/H.264编码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支持5M@30fps的H.265/H.264解码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图片编码：2592x1944@60fps(YUV420)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图片解码：2592x1944@30fps(YUV420)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网络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以太网：支持接入10/100/1000M网络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WIFI/BT/NL：支持USB 星闪模组WIFI 2.4/蓝牙5.2/星闪1.0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MIPI RX(CSI)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2x2-Lane组合，支持双sensor输入，兼容国微TOF(转接板)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MIPI TX (DSI)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4-Lane MIPI DSI输出 1920x1080@60fps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音频模拟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1*3.5mm模拟输入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1*3.5mm模拟输出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USB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200"/>
                        <a:t>3</a:t>
                      </a:r>
                      <a:r>
                        <a:rPr lang="zh-CN" altLang="en-US" sz="1200"/>
                        <a:t>*USB </a:t>
                      </a:r>
                      <a:r>
                        <a:rPr lang="en-US" altLang="zh-CN" sz="1200"/>
                        <a:t>2</a:t>
                      </a:r>
                      <a:r>
                        <a:rPr lang="zh-CN" altLang="en-US" sz="1200"/>
                        <a:t>.0 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56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DEBUG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Type-c接口(CH340E)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UART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2*UART 4PIN 2.54座子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RS485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1*RS485 4PIN 2.54座子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  <a:tr h="356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RS232</a:t>
                      </a:r>
                      <a:endParaRPr lang="zh-CN" altLang="en-US" sz="12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1*RS232 4PIN 2.54座子</a:t>
                      </a:r>
                      <a:endParaRPr lang="zh-CN" altLang="en-US" sz="12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52" name="图片 51" descr="save-3-line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367405" y="3617595"/>
            <a:ext cx="432000" cy="432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23055" y="4144645"/>
            <a:ext cx="1553845" cy="2755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en-GB" altLang="zh-CN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5M@30fps</a:t>
            </a:r>
            <a:r>
              <a:rPr lang="en-US" altLang="en-GB" sz="1200" dirty="0">
                <a:ln w="0"/>
                <a:solidFill>
                  <a:srgbClr val="4E58D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ISP</a:t>
            </a:r>
            <a:endParaRPr lang="en-US" altLang="en-GB" sz="1200" dirty="0">
              <a:ln w="0"/>
              <a:solidFill>
                <a:srgbClr val="4E58DB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00354" y="3733094"/>
            <a:ext cx="304800" cy="304800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647523" y="4659318"/>
            <a:ext cx="915635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Normal" panose="020B0400000000000000" charset="-122"/>
                <a:sym typeface="+mn-ea"/>
              </a:rPr>
              <a:t>产品亮点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607185" y="4651375"/>
            <a:ext cx="932815" cy="314960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square" lIns="90170" rtlCol="0">
            <a:noAutofit/>
          </a:bodyPr>
          <a:p>
            <a:pPr algn="ctr"/>
            <a:r>
              <a:rPr kumimoji="1" lang="zh-CN" altLang="en-US" sz="1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星闪技术</a:t>
            </a:r>
            <a:endParaRPr kumimoji="1" lang="zh-CN" altLang="en-US" sz="1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602865" y="4652010"/>
            <a:ext cx="1097280" cy="314960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none" rtlCol="0">
            <a:noAutofit/>
          </a:bodyPr>
          <a:p>
            <a:r>
              <a:rPr kumimoji="1" lang="zh-CN" altLang="en-US" sz="1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鸿蒙操作系统</a:t>
            </a:r>
            <a:endParaRPr kumimoji="1" lang="zh-CN" altLang="en-US" sz="1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748405" y="4652010"/>
            <a:ext cx="1687830" cy="314960"/>
          </a:xfrm>
          <a:prstGeom prst="rect">
            <a:avLst/>
          </a:prstGeom>
          <a:noFill/>
          <a:ln>
            <a:solidFill>
              <a:srgbClr val="2E5598"/>
            </a:solidFill>
          </a:ln>
        </p:spPr>
        <p:txBody>
          <a:bodyPr wrap="none" rtlCol="0">
            <a:noAutofit/>
          </a:bodyPr>
          <a:p>
            <a:pPr algn="l"/>
            <a:r>
              <a:rPr kumimoji="1" sz="12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2路sensor，兼容TOF</a:t>
            </a:r>
            <a:endParaRPr kumimoji="1" sz="12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7" name="直线连接符 6"/>
          <p:cNvCxnSpPr/>
          <p:nvPr/>
        </p:nvCxnSpPr>
        <p:spPr>
          <a:xfrm flipV="1">
            <a:off x="5180812" y="620788"/>
            <a:ext cx="6369050" cy="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271780" y="565150"/>
            <a:ext cx="824230" cy="32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dist">
              <a:lnSpc>
                <a:spcPct val="140000"/>
              </a:lnSpc>
            </a:pP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rPr>
              <a:t>CHAPTER</a:t>
            </a:r>
            <a:endParaRPr lang="zh-CN" altLang="en-US" sz="2000" dirty="0">
              <a:solidFill>
                <a:schemeClr val="bg1">
                  <a:alpha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8620" y="393700"/>
            <a:ext cx="4835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IO</a:t>
            </a:r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生态</a:t>
            </a:r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&amp;</a:t>
            </a:r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算法生态</a:t>
            </a:r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3080867" y="616343"/>
            <a:ext cx="8468995" cy="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1552575" y="1539875"/>
            <a:ext cx="8841105" cy="2432685"/>
          </a:xfrm>
          <a:prstGeom prst="ellipse">
            <a:avLst/>
          </a:prstGeom>
          <a:gradFill>
            <a:gsLst>
              <a:gs pos="9000">
                <a:schemeClr val="accent1">
                  <a:lumMod val="20000"/>
                  <a:lumOff val="80000"/>
                  <a:alpha val="15000"/>
                </a:schemeClr>
              </a:gs>
              <a:gs pos="100000">
                <a:schemeClr val="accent1">
                  <a:lumMod val="30000"/>
                  <a:lumOff val="70000"/>
                  <a:alpha val="5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2838450" y="1816100"/>
            <a:ext cx="6268720" cy="17246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3639185" y="2036445"/>
            <a:ext cx="4667250" cy="1284605"/>
          </a:xfrm>
          <a:prstGeom prst="ellipse">
            <a:avLst/>
          </a:prstGeom>
          <a:gradFill>
            <a:gsLst>
              <a:gs pos="1000">
                <a:schemeClr val="bg1">
                  <a:alpha val="33000"/>
                  <a:lumMod val="7000"/>
                  <a:lumOff val="93000"/>
                </a:schemeClr>
              </a:gs>
              <a:gs pos="89000">
                <a:schemeClr val="accent1">
                  <a:lumMod val="81000"/>
                  <a:alpha val="38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IO</a:t>
            </a:r>
            <a:r>
              <a:rPr lang="zh-CN" altLang="en-US" b="1">
                <a:solidFill>
                  <a:schemeClr val="accent1">
                    <a:lumMod val="75000"/>
                  </a:schemeClr>
                </a:solidFill>
                <a:latin typeface="+mn-ea"/>
                <a:cs typeface="+mn-ea"/>
                <a:sym typeface="+mn-ea"/>
              </a:rPr>
              <a:t>生态</a:t>
            </a:r>
            <a:endParaRPr lang="zh-CN" altLang="en-US" b="1">
              <a:solidFill>
                <a:schemeClr val="accent1">
                  <a:lumMod val="7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弧形 28"/>
          <p:cNvSpPr/>
          <p:nvPr>
            <p:custDataLst>
              <p:tags r:id="rId4"/>
            </p:custDataLst>
          </p:nvPr>
        </p:nvSpPr>
        <p:spPr>
          <a:xfrm rot="10800000">
            <a:off x="1552575" y="1501140"/>
            <a:ext cx="9822180" cy="2477770"/>
          </a:xfrm>
          <a:prstGeom prst="arc">
            <a:avLst>
              <a:gd name="adj1" fmla="val 20851858"/>
              <a:gd name="adj2" fmla="val 3029959"/>
            </a:avLst>
          </a:prstGeom>
          <a:ln>
            <a:gradFill>
              <a:gsLst>
                <a:gs pos="78000">
                  <a:schemeClr val="accent1">
                    <a:lumMod val="5000"/>
                    <a:lumOff val="95000"/>
                    <a:alpha val="0"/>
                  </a:schemeClr>
                </a:gs>
                <a:gs pos="26000">
                  <a:schemeClr val="accent1">
                    <a:alpha val="45000"/>
                  </a:schemeClr>
                </a:gs>
              </a:gsLst>
              <a:lin ang="1746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弧形 76"/>
          <p:cNvSpPr/>
          <p:nvPr>
            <p:custDataLst>
              <p:tags r:id="rId5"/>
            </p:custDataLst>
          </p:nvPr>
        </p:nvSpPr>
        <p:spPr>
          <a:xfrm>
            <a:off x="818515" y="1541780"/>
            <a:ext cx="9575165" cy="2488565"/>
          </a:xfrm>
          <a:prstGeom prst="arc">
            <a:avLst>
              <a:gd name="adj1" fmla="val 19873334"/>
              <a:gd name="adj2" fmla="val 1020723"/>
            </a:avLst>
          </a:prstGeom>
          <a:ln>
            <a:gradFill>
              <a:gsLst>
                <a:gs pos="100000">
                  <a:schemeClr val="accent2">
                    <a:lumMod val="5000"/>
                    <a:lumOff val="95000"/>
                    <a:alpha val="0"/>
                  </a:schemeClr>
                </a:gs>
                <a:gs pos="33000">
                  <a:schemeClr val="accent2">
                    <a:alpha val="70000"/>
                  </a:schemeClr>
                </a:gs>
              </a:gsLst>
              <a:lin ang="1698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5" name="弧形 44"/>
          <p:cNvSpPr/>
          <p:nvPr>
            <p:custDataLst>
              <p:tags r:id="rId6"/>
            </p:custDataLst>
          </p:nvPr>
        </p:nvSpPr>
        <p:spPr>
          <a:xfrm flipH="1" flipV="1">
            <a:off x="4227195" y="3587750"/>
            <a:ext cx="3661410" cy="372745"/>
          </a:xfrm>
          <a:prstGeom prst="arc">
            <a:avLst>
              <a:gd name="adj1" fmla="val 10508688"/>
              <a:gd name="adj2" fmla="val 20771787"/>
            </a:avLst>
          </a:prstGeom>
          <a:ln>
            <a:gradFill>
              <a:gsLst>
                <a:gs pos="94000">
                  <a:schemeClr val="accent1">
                    <a:lumMod val="5000"/>
                    <a:lumOff val="95000"/>
                    <a:alpha val="0"/>
                  </a:schemeClr>
                </a:gs>
                <a:gs pos="22000">
                  <a:schemeClr val="accent1">
                    <a:alpha val="55000"/>
                  </a:schemeClr>
                </a:gs>
              </a:gsLst>
              <a:lin ang="7380000" scaled="0"/>
            </a:gra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rmAutofit fontScale="77500"/>
          </a:bodyPr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5" name="矩形 94"/>
          <p:cNvSpPr/>
          <p:nvPr>
            <p:custDataLst>
              <p:tags r:id="rId7"/>
            </p:custDataLst>
          </p:nvPr>
        </p:nvSpPr>
        <p:spPr>
          <a:xfrm>
            <a:off x="8050530" y="1626870"/>
            <a:ext cx="105664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星闪模组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6" name="矩形 95"/>
          <p:cNvSpPr/>
          <p:nvPr>
            <p:custDataLst>
              <p:tags r:id="rId8"/>
            </p:custDataLst>
          </p:nvPr>
        </p:nvSpPr>
        <p:spPr>
          <a:xfrm>
            <a:off x="5681980" y="1299845"/>
            <a:ext cx="105664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4G /5G</a:t>
            </a:r>
            <a:endParaRPr lang="en-US" altLang="zh-CN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7" name="矩形 96"/>
          <p:cNvSpPr/>
          <p:nvPr>
            <p:custDataLst>
              <p:tags r:id="rId9"/>
            </p:custDataLst>
          </p:nvPr>
        </p:nvSpPr>
        <p:spPr>
          <a:xfrm>
            <a:off x="7691755" y="2461260"/>
            <a:ext cx="105664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激光雷达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8" name="矩形 97"/>
          <p:cNvSpPr/>
          <p:nvPr>
            <p:custDataLst>
              <p:tags r:id="rId10"/>
            </p:custDataLst>
          </p:nvPr>
        </p:nvSpPr>
        <p:spPr>
          <a:xfrm>
            <a:off x="9608185" y="2372360"/>
            <a:ext cx="105664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WiFi/</a:t>
            </a: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蓝牙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9" name="矩形 98"/>
          <p:cNvSpPr/>
          <p:nvPr>
            <p:custDataLst>
              <p:tags r:id="rId11"/>
            </p:custDataLst>
          </p:nvPr>
        </p:nvSpPr>
        <p:spPr>
          <a:xfrm>
            <a:off x="7094855" y="3749040"/>
            <a:ext cx="105664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控制器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0" name="矩形 99"/>
          <p:cNvSpPr/>
          <p:nvPr>
            <p:custDataLst>
              <p:tags r:id="rId12"/>
            </p:custDataLst>
          </p:nvPr>
        </p:nvSpPr>
        <p:spPr>
          <a:xfrm>
            <a:off x="3639185" y="2305685"/>
            <a:ext cx="1056640" cy="2330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传感器</a:t>
            </a: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1" name="矩形 100"/>
          <p:cNvSpPr/>
          <p:nvPr>
            <p:custDataLst>
              <p:tags r:id="rId13"/>
            </p:custDataLst>
          </p:nvPr>
        </p:nvSpPr>
        <p:spPr>
          <a:xfrm>
            <a:off x="1781810" y="1895475"/>
            <a:ext cx="105664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单目模组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2" name="矩形 101"/>
          <p:cNvSpPr/>
          <p:nvPr>
            <p:custDataLst>
              <p:tags r:id="rId14"/>
            </p:custDataLst>
          </p:nvPr>
        </p:nvSpPr>
        <p:spPr>
          <a:xfrm>
            <a:off x="5681980" y="1668145"/>
            <a:ext cx="1260475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深度双目模组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3" name="矩形 102"/>
          <p:cNvSpPr/>
          <p:nvPr>
            <p:custDataLst>
              <p:tags r:id="rId15"/>
            </p:custDataLst>
          </p:nvPr>
        </p:nvSpPr>
        <p:spPr>
          <a:xfrm>
            <a:off x="1177925" y="2705100"/>
            <a:ext cx="105664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四目模组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4" name="矩形 103"/>
          <p:cNvSpPr/>
          <p:nvPr>
            <p:custDataLst>
              <p:tags r:id="rId16"/>
            </p:custDataLst>
          </p:nvPr>
        </p:nvSpPr>
        <p:spPr>
          <a:xfrm>
            <a:off x="2510790" y="3587750"/>
            <a:ext cx="157099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红外热成像模组</a:t>
            </a:r>
            <a:endParaRPr lang="zh-CN" altLang="en-US" sz="16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5" name="矩形 104"/>
          <p:cNvSpPr/>
          <p:nvPr>
            <p:custDataLst>
              <p:tags r:id="rId17"/>
            </p:custDataLst>
          </p:nvPr>
        </p:nvSpPr>
        <p:spPr>
          <a:xfrm>
            <a:off x="2656205" y="2372360"/>
            <a:ext cx="79883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显示屏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6" name="矩形 105"/>
          <p:cNvSpPr/>
          <p:nvPr>
            <p:custDataLst>
              <p:tags r:id="rId18"/>
            </p:custDataLst>
          </p:nvPr>
        </p:nvSpPr>
        <p:spPr>
          <a:xfrm>
            <a:off x="4432300" y="3319780"/>
            <a:ext cx="969645" cy="2457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麦克风</a:t>
            </a: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/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音响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7" name="矩形 106"/>
          <p:cNvSpPr/>
          <p:nvPr>
            <p:custDataLst>
              <p:tags r:id="rId19"/>
            </p:custDataLst>
          </p:nvPr>
        </p:nvSpPr>
        <p:spPr>
          <a:xfrm>
            <a:off x="7882255" y="3024505"/>
            <a:ext cx="798830" cy="3327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DToF</a:t>
            </a: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</a:rPr>
              <a:t>模组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337945" y="47542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算法生态</a:t>
            </a:r>
            <a:endParaRPr lang="zh-CN" altLang="en-US" b="1"/>
          </a:p>
        </p:txBody>
      </p:sp>
      <p:sp>
        <p:nvSpPr>
          <p:cNvPr id="109" name="矩形 108"/>
          <p:cNvSpPr/>
          <p:nvPr/>
        </p:nvSpPr>
        <p:spPr>
          <a:xfrm>
            <a:off x="1299845" y="4800600"/>
            <a:ext cx="54000" cy="245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0" name="文本框 109"/>
          <p:cNvSpPr txBox="1"/>
          <p:nvPr/>
        </p:nvSpPr>
        <p:spPr>
          <a:xfrm>
            <a:off x="1212215" y="5236210"/>
            <a:ext cx="99098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人脸识别、人脸检测、人体识别、车辆识别、车牌检测、机非人抓拍、车辆越界、人数统计、动作识别</a:t>
            </a:r>
            <a:r>
              <a:rPr lang="en-US" altLang="zh-CN" sz="1600"/>
              <a:t> ...</a:t>
            </a:r>
            <a:endParaRPr lang="zh-CN" altLang="en-US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4707890" y="3924300"/>
            <a:ext cx="4378325" cy="2352040"/>
          </a:xfrm>
          <a:prstGeom prst="rect">
            <a:avLst/>
          </a:prstGeom>
          <a:noFill/>
          <a:ln>
            <a:solidFill>
              <a:srgbClr val="0165C5"/>
            </a:solidFill>
          </a:ln>
        </p:spPr>
        <p:txBody>
          <a:bodyPr wrap="square" rtlCol="0">
            <a:noAutofit/>
          </a:bodyPr>
          <a:p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2"/>
            </p:custDataLst>
          </p:nvPr>
        </p:nvSpPr>
        <p:spPr>
          <a:xfrm>
            <a:off x="4686300" y="1370965"/>
            <a:ext cx="4401185" cy="1869440"/>
          </a:xfrm>
          <a:prstGeom prst="rect">
            <a:avLst/>
          </a:prstGeom>
          <a:noFill/>
          <a:ln>
            <a:solidFill>
              <a:srgbClr val="0165C5"/>
            </a:solidFill>
          </a:ln>
        </p:spPr>
        <p:txBody>
          <a:bodyPr wrap="square" rtlCol="0">
            <a:noAutofit/>
          </a:bodyPr>
          <a:p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88620" y="393700"/>
            <a:ext cx="38106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嵌入式</a:t>
            </a:r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AI</a:t>
            </a:r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教育实验包</a:t>
            </a:r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cxnSp>
        <p:nvCxnSpPr>
          <p:cNvPr id="7" name="直线连接符 6"/>
          <p:cNvCxnSpPr/>
          <p:nvPr/>
        </p:nvCxnSpPr>
        <p:spPr>
          <a:xfrm flipV="1">
            <a:off x="3502507" y="620788"/>
            <a:ext cx="8047355" cy="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79950" y="1377950"/>
            <a:ext cx="413258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</a:t>
            </a:r>
            <a:r>
              <a:rPr lang="zh-CN" altLang="en-US" sz="1400"/>
              <a:t>、嵌入式AI学习平台。</a:t>
            </a:r>
            <a:endParaRPr lang="zh-CN" altLang="en-US" sz="1400"/>
          </a:p>
          <a:p>
            <a:r>
              <a:rPr lang="en-US" altLang="zh-CN" sz="1400"/>
              <a:t>2</a:t>
            </a:r>
            <a:r>
              <a:rPr lang="zh-CN" altLang="en-US" sz="1400"/>
              <a:t>、海思芯片硬件平台（10T算力）。</a:t>
            </a:r>
            <a:endParaRPr lang="zh-CN" altLang="en-US" sz="1400"/>
          </a:p>
          <a:p>
            <a:r>
              <a:rPr lang="en-US" altLang="zh-CN" sz="1400"/>
              <a:t>3</a:t>
            </a:r>
            <a:r>
              <a:rPr lang="zh-CN" altLang="en-US" sz="1400"/>
              <a:t>、支持操作系统：openEuler、openharmony、linux。</a:t>
            </a:r>
            <a:endParaRPr lang="zh-CN" altLang="en-US" sz="1400"/>
          </a:p>
          <a:p>
            <a:r>
              <a:rPr lang="en-US" altLang="zh-CN" sz="1400"/>
              <a:t>4</a:t>
            </a:r>
            <a:r>
              <a:rPr lang="zh-CN" altLang="en-US" sz="1400"/>
              <a:t>、多类型视觉采集模块，支持多元视觉研究探索。</a:t>
            </a:r>
            <a:endParaRPr lang="zh-CN" altLang="en-US" sz="1400"/>
          </a:p>
          <a:p>
            <a:r>
              <a:rPr lang="en-US" altLang="zh-CN" sz="1400"/>
              <a:t>5</a:t>
            </a:r>
            <a:r>
              <a:rPr lang="zh-CN" altLang="en-US" sz="1400"/>
              <a:t>、212个实验，覆盖欧拉、鸿蒙、AI算法开发、嵌入式开发、AI算法仿真等方面的内容。</a:t>
            </a:r>
            <a:endParaRPr lang="zh-CN" altLang="en-US" sz="1400"/>
          </a:p>
        </p:txBody>
      </p:sp>
      <p:sp>
        <p:nvSpPr>
          <p:cNvPr id="11" name="文本框 10"/>
          <p:cNvSpPr txBox="1"/>
          <p:nvPr/>
        </p:nvSpPr>
        <p:spPr>
          <a:xfrm>
            <a:off x="4770755" y="3982085"/>
            <a:ext cx="41979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</a:t>
            </a:r>
            <a:r>
              <a:rPr lang="zh-CN" altLang="en-US" sz="1400"/>
              <a:t>、嵌入式AI学习平台。</a:t>
            </a:r>
            <a:endParaRPr lang="zh-CN" altLang="en-US" sz="1400"/>
          </a:p>
          <a:p>
            <a:r>
              <a:rPr lang="en-US" altLang="zh-CN" sz="1400"/>
              <a:t>2</a:t>
            </a:r>
            <a:r>
              <a:rPr lang="zh-CN" altLang="en-US" sz="1400"/>
              <a:t>、海思芯片硬件平台（10T算力）。</a:t>
            </a:r>
            <a:endParaRPr lang="zh-CN" altLang="en-US" sz="1400"/>
          </a:p>
          <a:p>
            <a:r>
              <a:rPr lang="en-US" altLang="zh-CN" sz="1400"/>
              <a:t>3</a:t>
            </a:r>
            <a:r>
              <a:rPr lang="zh-CN" altLang="en-US" sz="1400"/>
              <a:t>、支持操作系统：openEuler、openharmony、linux。</a:t>
            </a:r>
            <a:endParaRPr lang="zh-CN" altLang="en-US" sz="1400"/>
          </a:p>
          <a:p>
            <a:r>
              <a:rPr lang="en-US" altLang="zh-CN" sz="1400"/>
              <a:t>4</a:t>
            </a:r>
            <a:r>
              <a:rPr lang="zh-CN" altLang="en-US" sz="1400"/>
              <a:t>、全域感知采集模块，支持全域感知控制研究探索。</a:t>
            </a:r>
            <a:endParaRPr lang="zh-CN" altLang="en-US" sz="1400"/>
          </a:p>
          <a:p>
            <a:r>
              <a:rPr lang="en-US" altLang="zh-CN" sz="1400"/>
              <a:t>5</a:t>
            </a:r>
            <a:r>
              <a:rPr lang="zh-CN" altLang="en-US" sz="1400"/>
              <a:t>、支持全面的互联技术。</a:t>
            </a:r>
            <a:endParaRPr lang="zh-CN" altLang="en-US" sz="1400"/>
          </a:p>
          <a:p>
            <a:r>
              <a:rPr lang="en-US" altLang="zh-CN" sz="1400"/>
              <a:t>6</a:t>
            </a:r>
            <a:r>
              <a:rPr lang="zh-CN" altLang="en-US" sz="1400"/>
              <a:t>、652个实验，覆盖欧拉、鸿蒙、AI算法开发、嵌入式开发、AI算法仿真、智慧汽车小车、机械臂、无人机等方面的内容。</a:t>
            </a:r>
            <a:endParaRPr lang="zh-CN" altLang="en-US" sz="1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l="11274" t="-334" r="15135" b="-401"/>
          <a:stretch>
            <a:fillRect/>
          </a:stretch>
        </p:blipFill>
        <p:spPr>
          <a:xfrm>
            <a:off x="9284970" y="5271770"/>
            <a:ext cx="1231900" cy="956310"/>
          </a:xfrm>
          <a:prstGeom prst="roundRect">
            <a:avLst>
              <a:gd name="adj" fmla="val 4236"/>
            </a:avLst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l="32289" t="21572" r="10351" b="20127"/>
          <a:stretch>
            <a:fillRect/>
          </a:stretch>
        </p:blipFill>
        <p:spPr>
          <a:xfrm>
            <a:off x="9284970" y="4260215"/>
            <a:ext cx="1193800" cy="910590"/>
          </a:xfrm>
          <a:prstGeom prst="roundRect">
            <a:avLst>
              <a:gd name="adj" fmla="val 4842"/>
            </a:avLst>
          </a:prstGeom>
        </p:spPr>
      </p:pic>
      <p:sp>
        <p:nvSpPr>
          <p:cNvPr id="57" name="圆角矩形 56"/>
          <p:cNvSpPr/>
          <p:nvPr/>
        </p:nvSpPr>
        <p:spPr>
          <a:xfrm>
            <a:off x="507365" y="911860"/>
            <a:ext cx="2362200" cy="456565"/>
          </a:xfrm>
          <a:prstGeom prst="roundRect">
            <a:avLst/>
          </a:prstGeom>
          <a:solidFill>
            <a:srgbClr val="016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15950" y="962660"/>
            <a:ext cx="22339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IPC机器视觉实验套装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5"/>
            </p:custDataLst>
          </p:nvPr>
        </p:nvSpPr>
        <p:spPr>
          <a:xfrm>
            <a:off x="520065" y="1336040"/>
            <a:ext cx="3959225" cy="1903730"/>
          </a:xfrm>
          <a:prstGeom prst="rect">
            <a:avLst/>
          </a:prstGeom>
          <a:noFill/>
          <a:ln>
            <a:solidFill>
              <a:srgbClr val="0165C5"/>
            </a:solidFill>
          </a:ln>
        </p:spPr>
        <p:txBody>
          <a:bodyPr wrap="square" rtlCol="0">
            <a:noAutofit/>
          </a:bodyPr>
          <a:p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32765" y="3510915"/>
            <a:ext cx="2336800" cy="456565"/>
          </a:xfrm>
          <a:prstGeom prst="roundRect">
            <a:avLst/>
          </a:prstGeom>
          <a:solidFill>
            <a:srgbClr val="016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4673600" y="921385"/>
            <a:ext cx="2328545" cy="456565"/>
          </a:xfrm>
          <a:prstGeom prst="roundRect">
            <a:avLst/>
          </a:prstGeom>
          <a:solidFill>
            <a:srgbClr val="016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21" name="圆角矩形 20"/>
          <p:cNvSpPr/>
          <p:nvPr/>
        </p:nvSpPr>
        <p:spPr>
          <a:xfrm>
            <a:off x="4707890" y="3463290"/>
            <a:ext cx="3891280" cy="456565"/>
          </a:xfrm>
          <a:prstGeom prst="roundRect">
            <a:avLst/>
          </a:prstGeom>
          <a:solidFill>
            <a:srgbClr val="016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23" name="文本框 22"/>
          <p:cNvSpPr txBox="1"/>
          <p:nvPr>
            <p:custDataLst>
              <p:tags r:id="rId6"/>
            </p:custDataLst>
          </p:nvPr>
        </p:nvSpPr>
        <p:spPr>
          <a:xfrm>
            <a:off x="545465" y="3949700"/>
            <a:ext cx="3944620" cy="2333625"/>
          </a:xfrm>
          <a:prstGeom prst="rect">
            <a:avLst/>
          </a:prstGeom>
          <a:noFill/>
          <a:ln>
            <a:solidFill>
              <a:srgbClr val="0165C5"/>
            </a:solidFill>
          </a:ln>
        </p:spPr>
        <p:txBody>
          <a:bodyPr wrap="square" rtlCol="0">
            <a:noAutofit/>
          </a:bodyPr>
          <a:p>
            <a:endParaRPr kumimoji="1" lang="zh-CN" altLang="en-US" sz="14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465" y="3564255"/>
            <a:ext cx="2304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全域智慧感知实验平台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2765" y="3995420"/>
            <a:ext cx="3921760" cy="2159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1</a:t>
            </a:r>
            <a:r>
              <a:rPr lang="zh-CN" altLang="en-US" sz="1400"/>
              <a:t>、嵌入式AI学习平台。</a:t>
            </a:r>
            <a:endParaRPr lang="zh-CN" altLang="en-US" sz="1400"/>
          </a:p>
          <a:p>
            <a:r>
              <a:rPr lang="en-US" altLang="zh-CN" sz="1400"/>
              <a:t>2</a:t>
            </a:r>
            <a:r>
              <a:rPr lang="zh-CN" altLang="en-US" sz="1400"/>
              <a:t>、海思芯片硬件平台（10T算力）。</a:t>
            </a:r>
            <a:endParaRPr lang="zh-CN" altLang="en-US" sz="1400"/>
          </a:p>
          <a:p>
            <a:r>
              <a:rPr lang="en-US" altLang="zh-CN" sz="1400"/>
              <a:t>3</a:t>
            </a:r>
            <a:r>
              <a:rPr lang="zh-CN" altLang="en-US" sz="1400"/>
              <a:t>、支持操作系统：openEuler、openharmony、linux。</a:t>
            </a:r>
            <a:endParaRPr lang="zh-CN" altLang="en-US" sz="1400"/>
          </a:p>
          <a:p>
            <a:r>
              <a:rPr lang="en-US" altLang="zh-CN" sz="1400"/>
              <a:t>4</a:t>
            </a:r>
            <a:r>
              <a:rPr lang="zh-CN" altLang="en-US" sz="1400"/>
              <a:t>、全域感知采集模块，支持全域感知控制研究探索。</a:t>
            </a:r>
            <a:endParaRPr lang="zh-CN" altLang="en-US" sz="1400"/>
          </a:p>
          <a:p>
            <a:r>
              <a:rPr lang="en-US" altLang="zh-CN" sz="1400"/>
              <a:t>5</a:t>
            </a:r>
            <a:r>
              <a:rPr lang="zh-CN" altLang="en-US" sz="1400"/>
              <a:t>、308个实验，覆盖欧拉、鸿蒙、AI算法开发、嵌入式开发、AI算法仿真、智慧汽车小车等方面的内容。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532765" y="1489075"/>
            <a:ext cx="3683635" cy="1808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400"/>
              <a:t>1</a:t>
            </a:r>
            <a:r>
              <a:rPr lang="zh-CN" altLang="en-US" sz="1400"/>
              <a:t>、嵌入式AI学习平台。</a:t>
            </a:r>
            <a:endParaRPr lang="zh-CN" altLang="en-US" sz="1400"/>
          </a:p>
          <a:p>
            <a:r>
              <a:rPr lang="en-US" altLang="zh-CN" sz="1400"/>
              <a:t>2</a:t>
            </a:r>
            <a:r>
              <a:rPr lang="zh-CN" altLang="en-US" sz="1400"/>
              <a:t>、海思芯片硬件平台（1T算力）。</a:t>
            </a:r>
            <a:endParaRPr lang="zh-CN" altLang="en-US" sz="1400"/>
          </a:p>
          <a:p>
            <a:r>
              <a:rPr lang="en-US" altLang="zh-CN" sz="1400"/>
              <a:t>3</a:t>
            </a:r>
            <a:r>
              <a:rPr lang="zh-CN" altLang="en-US" sz="1400"/>
              <a:t>、支持操作系统：openEuler, openharmony、linux。</a:t>
            </a:r>
            <a:endParaRPr lang="zh-CN" altLang="en-US" sz="1400"/>
          </a:p>
          <a:p>
            <a:r>
              <a:rPr lang="en-US" altLang="zh-CN" sz="1400"/>
              <a:t>4</a:t>
            </a:r>
            <a:r>
              <a:rPr lang="zh-CN" altLang="en-US" sz="1400"/>
              <a:t>、148个实验，覆盖欧拉、鸿蒙、AI算法开发、嵌入式开发等方面的内容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4707890" y="968375"/>
            <a:ext cx="22942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多元智慧视觉实验平台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9320" y="3526155"/>
            <a:ext cx="38798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全域智慧感知互联嵌入式AI产业实验平台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10577830" y="5265420"/>
            <a:ext cx="1265555" cy="963295"/>
          </a:xfrm>
          <a:prstGeom prst="roundRect">
            <a:avLst>
              <a:gd name="adj" fmla="val 42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Euler Car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3235" y="5363845"/>
            <a:ext cx="1031875" cy="700405"/>
          </a:xfrm>
          <a:prstGeom prst="rect">
            <a:avLst/>
          </a:prstGeom>
        </p:spPr>
      </p:pic>
      <p:pic>
        <p:nvPicPr>
          <p:cNvPr id="28" name="图片 27" descr="组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4085" y="962660"/>
            <a:ext cx="1532890" cy="2125345"/>
          </a:xfrm>
          <a:prstGeom prst="rect">
            <a:avLst/>
          </a:prstGeom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9"/>
          <a:srcRect l="24981" t="15622" r="6798" b="45464"/>
          <a:stretch>
            <a:fillRect/>
          </a:stretch>
        </p:blipFill>
        <p:spPr>
          <a:xfrm>
            <a:off x="9272270" y="3295650"/>
            <a:ext cx="1217930" cy="927100"/>
          </a:xfrm>
          <a:prstGeom prst="roundRect">
            <a:avLst>
              <a:gd name="adj" fmla="val 4417"/>
            </a:avLst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rcRect l="3701" r="12017" b="2255"/>
          <a:stretch>
            <a:fillRect/>
          </a:stretch>
        </p:blipFill>
        <p:spPr>
          <a:xfrm>
            <a:off x="10556240" y="3297555"/>
            <a:ext cx="1287145" cy="912495"/>
          </a:xfrm>
          <a:prstGeom prst="rect">
            <a:avLst/>
          </a:prstGeom>
        </p:spPr>
      </p:pic>
      <p:sp>
        <p:nvSpPr>
          <p:cNvPr id="35" name="圆角矩形 34"/>
          <p:cNvSpPr/>
          <p:nvPr/>
        </p:nvSpPr>
        <p:spPr>
          <a:xfrm>
            <a:off x="10568940" y="4256405"/>
            <a:ext cx="1265555" cy="944245"/>
          </a:xfrm>
          <a:prstGeom prst="roundRect">
            <a:avLst>
              <a:gd name="adj" fmla="val 420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4" name="图片 33" descr="旗舰版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070" y="4359275"/>
            <a:ext cx="1250950" cy="757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5965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 rot="5400000" flipH="1">
            <a:off x="130629" y="-18868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6655" y="56549"/>
            <a:ext cx="839581" cy="829407"/>
            <a:chOff x="145145" y="78851"/>
            <a:chExt cx="839581" cy="829407"/>
          </a:xfrm>
        </p:grpSpPr>
        <p:sp>
          <p:nvSpPr>
            <p:cNvPr id="20" name="文本框 19"/>
            <p:cNvSpPr txBox="1"/>
            <p:nvPr/>
          </p:nvSpPr>
          <p:spPr>
            <a:xfrm>
              <a:off x="145145" y="78851"/>
              <a:ext cx="557530" cy="694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06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729105" y="346075"/>
            <a:ext cx="4729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实战培训</a:t>
            </a:r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9725" y="1353185"/>
            <a:ext cx="5469255" cy="54419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Aft>
                <a:spcPct val="0"/>
              </a:spcAft>
            </a:pP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欧拉派在南京邮电大学率先成立实验室，共建欧拉派生态周边</a:t>
            </a:r>
            <a:endParaRPr lang="zh-CN" altLang="en-US" b="1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0" indent="0" algn="just" defTabSz="266700">
              <a:spcAft>
                <a:spcPct val="0"/>
              </a:spcAft>
            </a:pPr>
            <a:endParaRPr lang="zh-CN" altLang="en-US" b="1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0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6655" y="2082165"/>
            <a:ext cx="2570480" cy="156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233805" y="3686810"/>
            <a:ext cx="2507615" cy="3302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Aft>
                <a:spcPct val="0"/>
              </a:spcAft>
            </a:pPr>
            <a:r>
              <a:rPr lang="zh-CN" altLang="en-US" sz="1200" i="0">
                <a:solidFill>
                  <a:srgbClr val="8C8C8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左：南京邮电大学副校长刘青山</a:t>
            </a:r>
            <a:endParaRPr lang="zh-CN" altLang="en-US" sz="1200" i="0">
              <a:solidFill>
                <a:srgbClr val="8C8C8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0" indent="0" algn="just" defTabSz="266700">
              <a:spcAft>
                <a:spcPct val="0"/>
              </a:spcAft>
            </a:pPr>
            <a:r>
              <a:rPr lang="zh-CN" altLang="en-US" sz="1200" i="0">
                <a:solidFill>
                  <a:srgbClr val="8C8C8C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右：易百纳技术社区创始人杜辉</a:t>
            </a:r>
            <a:endParaRPr lang="zh-CN" altLang="en-US" sz="1200" i="0">
              <a:solidFill>
                <a:srgbClr val="8C8C8C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7670" y="4323715"/>
            <a:ext cx="462661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Aft>
                <a:spcPct val="0"/>
              </a:spcAft>
            </a:pPr>
            <a:r>
              <a:rPr lang="zh-CN" altLang="en-US" b="1">
                <a:latin typeface="等线" panose="02010600030101010101" pitchFamily="2" charset="-122"/>
                <a:ea typeface="等线" panose="02010600030101010101" pitchFamily="2" charset="-122"/>
              </a:rPr>
              <a:t>受邀参加南京邮电大学创新创业冬令营仪式</a:t>
            </a:r>
            <a:endParaRPr lang="zh-CN" altLang="en-US" b="1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14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0" y="4774565"/>
            <a:ext cx="1983105" cy="1488440"/>
          </a:xfrm>
          <a:prstGeom prst="rect">
            <a:avLst/>
          </a:prstGeom>
        </p:spPr>
      </p:pic>
      <p:pic>
        <p:nvPicPr>
          <p:cNvPr id="15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"/>
          <a:stretch>
            <a:fillRect/>
          </a:stretch>
        </p:blipFill>
        <p:spPr>
          <a:xfrm>
            <a:off x="479425" y="4774565"/>
            <a:ext cx="1891030" cy="1480820"/>
          </a:xfrm>
          <a:prstGeom prst="rect">
            <a:avLst/>
          </a:prstGeom>
          <a:ln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6096000" y="2646680"/>
            <a:ext cx="5915025" cy="2932430"/>
          </a:xfrm>
          <a:prstGeom prst="rect">
            <a:avLst/>
          </a:prstGeom>
          <a:noFill/>
          <a:ln w="12700" cmpd="sng">
            <a:noFill/>
            <a:prstDash val="solid"/>
          </a:ln>
        </p:spPr>
        <p:txBody>
          <a:bodyPr wrap="square" rtlCol="0">
            <a:noAutofit/>
          </a:bodyPr>
          <a:p>
            <a:pPr marL="285750" indent="-285750" algn="l" fontAlgn="auto">
              <a:lnSpc>
                <a:spcPts val="3000"/>
              </a:lnSpc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  </a:t>
            </a:r>
            <a:r>
              <a:rPr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基于openEuler  Embedded和海鸥派开发AI机械臂绘图应用</a:t>
            </a:r>
            <a:endParaRPr sz="14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marL="285750" indent="-285750" algn="l" fontAlgn="auto">
              <a:lnSpc>
                <a:spcPts val="3000"/>
              </a:lnSpc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  </a:t>
            </a:r>
            <a:r>
              <a:rPr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基于openEuler  Embedded和海鸥派开发AI ROS小车</a:t>
            </a:r>
            <a:endParaRPr sz="14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marL="285750" indent="-285750" algn="l" fontAlgn="auto">
              <a:lnSpc>
                <a:spcPts val="3000"/>
              </a:lnSpc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  </a:t>
            </a:r>
            <a:r>
              <a:rPr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基于openEuler  Embedded开发海鸥派扩展驱动并进行Python API接口封装</a:t>
            </a:r>
            <a:endParaRPr sz="14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marL="285750" indent="-285750" algn="l" fontAlgn="auto">
              <a:lnSpc>
                <a:spcPts val="3000"/>
              </a:lnSpc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  </a:t>
            </a:r>
            <a:r>
              <a:rPr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基于openEuler  Embedded和海鸥派开发自动驾驶小车</a:t>
            </a:r>
            <a:endParaRPr sz="14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marL="285750" indent="-285750" algn="l" fontAlgn="auto">
              <a:lnSpc>
                <a:spcPts val="3000"/>
              </a:lnSpc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  </a:t>
            </a:r>
            <a:r>
              <a:rPr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基于openEuler  Embedded和海鸥派的无人机项目开源项目</a:t>
            </a:r>
            <a:endParaRPr sz="14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marL="285750" indent="-285750" algn="l" fontAlgn="auto">
              <a:lnSpc>
                <a:spcPts val="3000"/>
              </a:lnSpc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  </a:t>
            </a:r>
            <a:r>
              <a:rPr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基于openEuler  Embedded的星闪开源应用案例开发</a:t>
            </a:r>
            <a:endParaRPr sz="14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  <a:p>
            <a:pPr marL="285750" indent="-285750" algn="l" fontAlgn="auto">
              <a:lnSpc>
                <a:spcPts val="3000"/>
              </a:lnSpc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  </a:t>
            </a:r>
            <a:r>
              <a:rPr sz="1400">
                <a:solidFill>
                  <a:schemeClr val="tx1"/>
                </a:solidFill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rPr>
              <a:t>基于openEuler  Embedded的RedCap 5G图传案例开发</a:t>
            </a:r>
            <a:endParaRPr sz="140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</a:endParaRPr>
          </a:p>
        </p:txBody>
      </p:sp>
      <p:sp>
        <p:nvSpPr>
          <p:cNvPr id="25" name="圆角矩形 8"/>
          <p:cNvSpPr/>
          <p:nvPr/>
        </p:nvSpPr>
        <p:spPr>
          <a:xfrm>
            <a:off x="6209665" y="2281555"/>
            <a:ext cx="934720" cy="365125"/>
          </a:xfrm>
          <a:prstGeom prst="roundRect">
            <a:avLst>
              <a:gd name="adj" fmla="val 2315"/>
            </a:avLst>
          </a:prstGeom>
          <a:solidFill>
            <a:srgbClr val="0165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</a:pP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kumimoji="1"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38215" y="1348105"/>
            <a:ext cx="56724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rgbClr val="0165C5"/>
                </a:solidFill>
              </a:rPr>
              <a:t>欧拉派在中科院与openEuler的开源之夏活动中多个开源项目立项</a:t>
            </a:r>
            <a:endParaRPr lang="zh-CN" altLang="en-US" b="1">
              <a:solidFill>
                <a:srgbClr val="0165C5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7235" y="3276600"/>
            <a:ext cx="2187575" cy="16376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0" y="436880"/>
            <a:ext cx="4743450" cy="58674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8930" y="436880"/>
            <a:ext cx="57975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0165C5"/>
                </a:solidFill>
              </a:rPr>
              <a:t>成立鸿欧教育品牌，支持职业教育培训</a:t>
            </a:r>
            <a:endParaRPr lang="zh-CN" altLang="en-US" sz="2400" b="1">
              <a:solidFill>
                <a:srgbClr val="0165C5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" y="1145540"/>
            <a:ext cx="2171065" cy="1623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970" y="1149350"/>
            <a:ext cx="2148840" cy="1616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340" y="3300095"/>
            <a:ext cx="2158365" cy="16109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1500" y="2275205"/>
            <a:ext cx="2417445" cy="160972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612255" y="5792470"/>
            <a:ext cx="4694555" cy="511810"/>
          </a:xfrm>
          <a:prstGeom prst="rect">
            <a:avLst/>
          </a:prstGeom>
          <a:noFill/>
          <a:ln w="28575" cmpd="sng">
            <a:solidFill>
              <a:srgbClr val="C0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梯形 38"/>
          <p:cNvSpPr/>
          <p:nvPr/>
        </p:nvSpPr>
        <p:spPr>
          <a:xfrm>
            <a:off x="694055" y="5792470"/>
            <a:ext cx="4786630" cy="553720"/>
          </a:xfrm>
          <a:prstGeom prst="trapezoid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79475" y="5878195"/>
            <a:ext cx="4486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创新型</a:t>
            </a:r>
            <a:r>
              <a:rPr lang="en-US" altLang="zh-CN" b="1">
                <a:solidFill>
                  <a:schemeClr val="bg1"/>
                </a:solidFill>
              </a:rPr>
              <a:t>“</a:t>
            </a:r>
            <a:r>
              <a:rPr lang="zh-CN" altLang="en-US" b="1">
                <a:solidFill>
                  <a:schemeClr val="bg1"/>
                </a:solidFill>
              </a:rPr>
              <a:t>2024年度openEuler领先商业实践</a:t>
            </a:r>
            <a:r>
              <a:rPr lang="en-US" altLang="zh-CN" b="1">
                <a:solidFill>
                  <a:schemeClr val="bg1"/>
                </a:solidFill>
              </a:rPr>
              <a:t>”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97" name="右箭头 96"/>
          <p:cNvSpPr/>
          <p:nvPr/>
        </p:nvSpPr>
        <p:spPr>
          <a:xfrm rot="10800000">
            <a:off x="5706786" y="5966482"/>
            <a:ext cx="650240" cy="187111"/>
          </a:xfrm>
          <a:prstGeom prst="rightArrow">
            <a:avLst/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C00000"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8010" y="5262880"/>
            <a:ext cx="5033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颁奖单位：</a:t>
            </a:r>
            <a:endParaRPr lang="zh-CN" altLang="en-US" sz="1200"/>
          </a:p>
          <a:p>
            <a:r>
              <a:rPr lang="en-US" altLang="zh-CN" sz="1200"/>
              <a:t>国家工业信息安全发展研究中心、OpenAtom openEuler社区</a:t>
            </a:r>
            <a:endParaRPr lang="en-US" altLang="zh-CN"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rcRect t="3490" b="1867"/>
          <a:stretch>
            <a:fillRect/>
          </a:stretch>
        </p:blipFill>
        <p:spPr>
          <a:xfrm>
            <a:off x="648970" y="1258570"/>
            <a:ext cx="3627755" cy="270319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0" y="871220"/>
            <a:ext cx="7280275" cy="2619375"/>
          </a:xfrm>
          <a:prstGeom prst="rect">
            <a:avLst/>
          </a:prstGeom>
        </p:spPr>
      </p:pic>
      <p:sp>
        <p:nvSpPr>
          <p:cNvPr id="55" name="圆角矩形 54"/>
          <p:cNvSpPr/>
          <p:nvPr/>
        </p:nvSpPr>
        <p:spPr>
          <a:xfrm>
            <a:off x="641985" y="4706620"/>
            <a:ext cx="3809365" cy="1438910"/>
          </a:xfrm>
          <a:prstGeom prst="roundRect">
            <a:avLst>
              <a:gd name="adj" fmla="val 2315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918335" y="4863465"/>
            <a:ext cx="10369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ym typeface="+mn-ea"/>
              </a:rPr>
              <a:t>就业服务</a:t>
            </a:r>
            <a:endParaRPr lang="zh-CN" altLang="en-US" sz="16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64510" y="4859020"/>
            <a:ext cx="10020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sym typeface="+mn-ea"/>
              </a:rPr>
              <a:t>职业规划</a:t>
            </a:r>
            <a:endParaRPr lang="zh-CN" sz="160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9775" y="4875530"/>
            <a:ext cx="11811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sz="1600">
                <a:sym typeface="+mn-ea"/>
              </a:rPr>
              <a:t>人才培养</a:t>
            </a:r>
            <a:endParaRPr lang="zh-CN" altLang="en-US" sz="1600"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48635" y="5223510"/>
            <a:ext cx="10179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课程共建</a:t>
            </a:r>
            <a:endParaRPr lang="zh-CN" altLang="en-US" sz="1600"/>
          </a:p>
        </p:txBody>
      </p:sp>
      <p:sp>
        <p:nvSpPr>
          <p:cNvPr id="14" name="文本框 13"/>
          <p:cNvSpPr txBox="1"/>
          <p:nvPr/>
        </p:nvSpPr>
        <p:spPr>
          <a:xfrm>
            <a:off x="1901190" y="5571490"/>
            <a:ext cx="136334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科研合作</a:t>
            </a:r>
            <a:endParaRPr lang="zh-CN" altLang="en-US" sz="16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52475" y="5571490"/>
            <a:ext cx="10344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实习实训</a:t>
            </a:r>
            <a:endParaRPr lang="zh-CN" altLang="en-US" sz="1600"/>
          </a:p>
        </p:txBody>
      </p:sp>
      <p:sp>
        <p:nvSpPr>
          <p:cNvPr id="16" name="文本框 15"/>
          <p:cNvSpPr txBox="1"/>
          <p:nvPr/>
        </p:nvSpPr>
        <p:spPr>
          <a:xfrm>
            <a:off x="1895475" y="5223510"/>
            <a:ext cx="10864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共建平台</a:t>
            </a:r>
            <a:endParaRPr lang="zh-CN" altLang="en-US" sz="1600"/>
          </a:p>
        </p:txBody>
      </p:sp>
      <p:sp>
        <p:nvSpPr>
          <p:cNvPr id="17" name="文本框 16"/>
          <p:cNvSpPr txBox="1"/>
          <p:nvPr/>
        </p:nvSpPr>
        <p:spPr>
          <a:xfrm>
            <a:off x="748030" y="5223510"/>
            <a:ext cx="1089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/>
              <a:t>资源共享</a:t>
            </a:r>
            <a:endParaRPr lang="zh-CN" altLang="en-US" sz="1600"/>
          </a:p>
        </p:txBody>
      </p:sp>
      <p:sp>
        <p:nvSpPr>
          <p:cNvPr id="5" name="矩形 4"/>
          <p:cNvSpPr/>
          <p:nvPr userDrawn="1"/>
        </p:nvSpPr>
        <p:spPr>
          <a:xfrm>
            <a:off x="0" y="15965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 rot="5400000" flipH="1">
            <a:off x="130629" y="-18868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6655" y="56549"/>
            <a:ext cx="839581" cy="829407"/>
            <a:chOff x="145145" y="78851"/>
            <a:chExt cx="839581" cy="829407"/>
          </a:xfrm>
        </p:grpSpPr>
        <p:sp>
          <p:nvSpPr>
            <p:cNvPr id="20" name="文本框 19"/>
            <p:cNvSpPr txBox="1"/>
            <p:nvPr/>
          </p:nvSpPr>
          <p:spPr>
            <a:xfrm>
              <a:off x="145145" y="78851"/>
              <a:ext cx="557530" cy="694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07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729105" y="346075"/>
            <a:ext cx="4729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未来展望</a:t>
            </a:r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48970" y="4262755"/>
            <a:ext cx="1255395" cy="468000"/>
          </a:xfrm>
          <a:prstGeom prst="rect">
            <a:avLst/>
          </a:prstGeom>
          <a:solidFill>
            <a:schemeClr val="accent2"/>
          </a:solidFill>
        </p:spPr>
        <p:txBody>
          <a:bodyPr wrap="square" tIns="107950" rtlCol="0">
            <a:noAutofit/>
          </a:bodyPr>
          <a:p>
            <a:pPr algn="ctr"/>
            <a:r>
              <a:rPr kumimoji="1" lang="zh-CN" altLang="en-US" b="1" dirty="0">
                <a:solidFill>
                  <a:schemeClr val="bg1"/>
                </a:solidFill>
                <a:sym typeface="+mn-ea"/>
              </a:rPr>
              <a:t>校企合作</a:t>
            </a:r>
            <a:endParaRPr kumimoji="1" lang="zh-CN" altLang="en-US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8" name="梯形 17"/>
          <p:cNvSpPr/>
          <p:nvPr/>
        </p:nvSpPr>
        <p:spPr>
          <a:xfrm>
            <a:off x="4573905" y="3519805"/>
            <a:ext cx="6920865" cy="735330"/>
          </a:xfrm>
          <a:prstGeom prst="trapezoid">
            <a:avLst>
              <a:gd name="adj" fmla="val 0"/>
            </a:avLst>
          </a:prstGeom>
          <a:solidFill>
            <a:srgbClr val="F79646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54855" y="3598545"/>
            <a:ext cx="6950075" cy="5238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olidFill>
                  <a:schemeClr val="bg1"/>
                </a:solidFill>
                <a:sym typeface="+mn-ea"/>
              </a:rPr>
              <a:t>星闪小车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多目全景拼接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3D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点云成像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夜视全彩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避障建图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自助导航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无人机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人脸识别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高速抓拍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充电机械臂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智能家居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车联网应用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医疗影像分析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</a:t>
            </a:r>
            <a:r>
              <a:rPr lang="en-US" sz="1400" b="1">
                <a:solidFill>
                  <a:schemeClr val="bg1"/>
                </a:solidFill>
                <a:sym typeface="+mn-ea"/>
              </a:rPr>
              <a:t>...</a:t>
            </a:r>
            <a:endParaRPr lang="en-US" sz="1400" b="1">
              <a:solidFill>
                <a:schemeClr val="bg1"/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  <a:p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endParaRPr lang="zh-CN" altLang="en-US" sz="1400">
              <a:solidFill>
                <a:schemeClr val="bg1"/>
              </a:solidFill>
              <a:sym typeface="+mn-ea"/>
            </a:endParaRPr>
          </a:p>
          <a:p>
            <a:r>
              <a:rPr lang="en-US" altLang="zh-CN" sz="1400">
                <a:solidFill>
                  <a:schemeClr val="bg1"/>
                </a:solidFill>
                <a:sym typeface="+mn-ea"/>
              </a:rPr>
              <a:t>    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26" name="梯形 25"/>
          <p:cNvSpPr/>
          <p:nvPr/>
        </p:nvSpPr>
        <p:spPr>
          <a:xfrm>
            <a:off x="4575810" y="4291965"/>
            <a:ext cx="6919595" cy="662305"/>
          </a:xfrm>
          <a:prstGeom prst="trapezoid">
            <a:avLst>
              <a:gd name="adj" fmla="val 0"/>
            </a:avLst>
          </a:prstGeom>
          <a:solidFill>
            <a:srgbClr val="33CC33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593590" y="4382770"/>
            <a:ext cx="69691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/>
            <a:r>
              <a:rPr lang="en-US" altLang="zh-CN" sz="1400">
                <a:solidFill>
                  <a:schemeClr val="bg1"/>
                </a:solidFill>
                <a:sym typeface="+mn-ea"/>
              </a:rPr>
              <a:t>YOLOv5    YOLOv8     TinyML    DeepSORT    TensorFlow     PyTorch    OpenCV    CNN     RNN    </a:t>
            </a:r>
            <a:r>
              <a:rPr lang="en-US" sz="1400" b="1">
                <a:solidFill>
                  <a:schemeClr val="bg1"/>
                </a:solidFill>
                <a:sym typeface="+mn-ea"/>
              </a:rPr>
              <a:t>...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梯形 38"/>
          <p:cNvSpPr/>
          <p:nvPr/>
        </p:nvSpPr>
        <p:spPr>
          <a:xfrm>
            <a:off x="4574540" y="4987925"/>
            <a:ext cx="6913880" cy="668655"/>
          </a:xfrm>
          <a:prstGeom prst="trapezoid">
            <a:avLst>
              <a:gd name="adj" fmla="val 0"/>
            </a:avLst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606290" y="5062855"/>
            <a:ext cx="7007225" cy="597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/>
            <a:r>
              <a:rPr lang="en-US" altLang="zh-CN" sz="1400">
                <a:solidFill>
                  <a:schemeClr val="bg1"/>
                </a:solidFill>
                <a:sym typeface="+mn-ea"/>
              </a:rPr>
              <a:t>SVAC    H.264/H.265    RTSP    RISC-V    AI ISP    hisilicon    Makefile   WebRTC   SIP    YUV/RGB     FFmpeg  </a:t>
            </a:r>
            <a:r>
              <a:rPr lang="en-US" sz="1400" b="1">
                <a:solidFill>
                  <a:schemeClr val="bg1"/>
                </a:solidFill>
                <a:sym typeface="+mn-ea"/>
              </a:rPr>
              <a:t>...</a:t>
            </a:r>
            <a:endParaRPr lang="en-US" sz="1400" b="1">
              <a:solidFill>
                <a:schemeClr val="bg1"/>
              </a:solidFill>
              <a:sym typeface="+mn-ea"/>
            </a:endParaRPr>
          </a:p>
          <a:p>
            <a:pPr indent="0" algn="l" fontAlgn="auto"/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52" name="梯形 51"/>
          <p:cNvSpPr/>
          <p:nvPr/>
        </p:nvSpPr>
        <p:spPr>
          <a:xfrm>
            <a:off x="4566285" y="5691505"/>
            <a:ext cx="6922135" cy="426085"/>
          </a:xfrm>
          <a:prstGeom prst="trapezoid">
            <a:avLst>
              <a:gd name="adj" fmla="val 0"/>
            </a:avLst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631690" y="5755640"/>
            <a:ext cx="5735955" cy="340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/>
            <a:r>
              <a:rPr lang="en-US" altLang="zh-CN" sz="1400">
                <a:solidFill>
                  <a:schemeClr val="bg1"/>
                </a:solidFill>
                <a:sym typeface="+mn-ea"/>
              </a:rPr>
              <a:t>Linux    openEuler    openHarmony    C/C++</a:t>
            </a:r>
            <a:r>
              <a:rPr lang="zh-CN" altLang="en-US" sz="1400">
                <a:solidFill>
                  <a:schemeClr val="bg1"/>
                </a:solidFill>
                <a:sym typeface="+mn-ea"/>
              </a:rPr>
              <a:t>语言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  ARM    ROS  </a:t>
            </a:r>
            <a:r>
              <a:rPr lang="en-US" sz="1400" b="1">
                <a:solidFill>
                  <a:schemeClr val="bg1"/>
                </a:solidFill>
                <a:sym typeface="+mn-ea"/>
              </a:rPr>
              <a:t>...</a:t>
            </a:r>
            <a:endParaRPr lang="en-US" sz="1400" b="1">
              <a:solidFill>
                <a:schemeClr val="bg1"/>
              </a:solidFill>
              <a:sym typeface="+mn-ea"/>
            </a:endParaRPr>
          </a:p>
          <a:p>
            <a:pPr indent="0" fontAlgn="auto"/>
            <a:r>
              <a:rPr lang="en-US" altLang="zh-CN" sz="1400">
                <a:solidFill>
                  <a:schemeClr val="bg1"/>
                </a:solidFill>
                <a:sym typeface="+mn-ea"/>
              </a:rPr>
              <a:t>   </a:t>
            </a:r>
            <a:r>
              <a:rPr lang="en-US" altLang="zh-CN" sz="1400">
                <a:solidFill>
                  <a:schemeClr val="bg1"/>
                </a:solidFill>
                <a:sym typeface="+mn-ea"/>
              </a:rPr>
              <a:t>  </a:t>
            </a:r>
            <a:endParaRPr lang="en-US" altLang="zh-CN" sz="1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059430" y="5575300"/>
            <a:ext cx="15595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嵌入式</a:t>
            </a:r>
            <a:r>
              <a:rPr lang="en-US" altLang="zh-CN" sz="1600">
                <a:sym typeface="+mn-ea"/>
              </a:rPr>
              <a:t>AI</a:t>
            </a:r>
            <a:r>
              <a:rPr lang="zh-CN" altLang="en-US" sz="1600">
                <a:sym typeface="+mn-ea"/>
              </a:rPr>
              <a:t>大赛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5965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 userDrawn="1"/>
        </p:nvSpPr>
        <p:spPr>
          <a:xfrm rot="5400000" flipH="1">
            <a:off x="130629" y="-18868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6655" y="56549"/>
            <a:ext cx="839581" cy="829407"/>
            <a:chOff x="145145" y="78851"/>
            <a:chExt cx="839581" cy="829407"/>
          </a:xfrm>
        </p:grpSpPr>
        <p:sp>
          <p:nvSpPr>
            <p:cNvPr id="20" name="文本框 19"/>
            <p:cNvSpPr txBox="1"/>
            <p:nvPr/>
          </p:nvSpPr>
          <p:spPr>
            <a:xfrm>
              <a:off x="145145" y="78851"/>
              <a:ext cx="557530" cy="694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08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729105" y="346075"/>
            <a:ext cx="4729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EbainaOS </a:t>
            </a:r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商业发行版</a:t>
            </a:r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94" name="三角形 93"/>
          <p:cNvSpPr/>
          <p:nvPr/>
        </p:nvSpPr>
        <p:spPr>
          <a:xfrm rot="16200000">
            <a:off x="3678826" y="2919334"/>
            <a:ext cx="4331782" cy="1577821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683155" y="1210219"/>
            <a:ext cx="4940623" cy="5009366"/>
            <a:chOff x="6270910" y="1015274"/>
            <a:chExt cx="4940623" cy="5009366"/>
          </a:xfrm>
        </p:grpSpPr>
        <p:sp>
          <p:nvSpPr>
            <p:cNvPr id="60" name="圆角矩形 59"/>
            <p:cNvSpPr/>
            <p:nvPr/>
          </p:nvSpPr>
          <p:spPr>
            <a:xfrm>
              <a:off x="6270910" y="1015274"/>
              <a:ext cx="4940623" cy="5009366"/>
            </a:xfrm>
            <a:prstGeom prst="roundRect">
              <a:avLst>
                <a:gd name="adj" fmla="val 5866"/>
              </a:avLst>
            </a:prstGeom>
            <a:solidFill>
              <a:schemeClr val="bg1"/>
            </a:solidFill>
            <a:ln w="25400">
              <a:noFill/>
            </a:ln>
            <a:effectLst>
              <a:outerShdw blurRad="264316" sx="102412" sy="102412" algn="ctr" rotWithShape="0">
                <a:srgbClr val="2E5598">
                  <a:alpha val="18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dirty="0"/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6881506" y="1733108"/>
              <a:ext cx="3719435" cy="39467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680659" y="4586343"/>
              <a:ext cx="42209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en-US" altLang="zh-CN" sz="1200" dirty="0" err="1"/>
                <a:t>openEuler</a:t>
              </a:r>
              <a:r>
                <a:rPr lang="en-US" altLang="zh-CN" sz="1200" dirty="0"/>
                <a:t> </a:t>
              </a:r>
              <a:r>
                <a:rPr lang="zh-CN" altLang="en-US" sz="1200" dirty="0"/>
                <a:t>是一个面向数字基础设施的操作系统，支持服务器、云计算、边缘计算、嵌入式等应用场景，支持多样性计算，致力于提供安全、稳定、易用的操作系统。通过为应用提供确定性保障能力，支持 </a:t>
              </a:r>
              <a:r>
                <a:rPr lang="en-GB" altLang="zh-CN" sz="1200" dirty="0"/>
                <a:t>OT </a:t>
              </a:r>
              <a:r>
                <a:rPr lang="zh-CN" altLang="en-US" sz="1200" dirty="0"/>
                <a:t>领域应用及 </a:t>
              </a:r>
              <a:r>
                <a:rPr lang="en-GB" altLang="zh-CN" sz="1200" dirty="0"/>
                <a:t>OT </a:t>
              </a:r>
              <a:r>
                <a:rPr lang="zh-CN" altLang="en-US" sz="1200" dirty="0"/>
                <a:t>与 </a:t>
              </a:r>
              <a:r>
                <a:rPr lang="en-GB" altLang="zh-CN" sz="1200" dirty="0"/>
                <a:t>ICT </a:t>
              </a:r>
              <a:r>
                <a:rPr lang="zh-CN" altLang="en-US" sz="1200" dirty="0"/>
                <a:t>的融合。</a:t>
              </a:r>
              <a:endParaRPr lang="zh-CN" altLang="en-US" sz="12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724759" y="1155131"/>
              <a:ext cx="198247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en-GB" sz="1600" b="1" dirty="0" err="1">
                  <a:solidFill>
                    <a:srgbClr val="4472C4"/>
                  </a:solidFill>
                </a:rPr>
                <a:t>o</a:t>
              </a:r>
              <a:r>
                <a:rPr lang="en-GB" altLang="zh-CN" sz="1600" b="1" dirty="0" err="1">
                  <a:solidFill>
                    <a:srgbClr val="4472C4"/>
                  </a:solidFill>
                </a:rPr>
                <a:t>penEuler</a:t>
              </a:r>
              <a:r>
                <a:rPr lang="zh-CN" altLang="en-US" sz="1600" b="1" dirty="0">
                  <a:solidFill>
                    <a:srgbClr val="4472C4"/>
                  </a:solidFill>
                </a:rPr>
                <a:t> 操作系统</a:t>
              </a:r>
              <a:endParaRPr lang="zh-CN" altLang="en-US" sz="1600" b="1" dirty="0">
                <a:solidFill>
                  <a:srgbClr val="4472C4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192145" y="1787132"/>
              <a:ext cx="3098156" cy="3077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面向数字基础设施的开源操作系统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圆角矩形 17"/>
            <p:cNvSpPr/>
            <p:nvPr>
              <p:custDataLst>
                <p:tags r:id="rId1"/>
              </p:custDataLst>
            </p:nvPr>
          </p:nvSpPr>
          <p:spPr>
            <a:xfrm>
              <a:off x="9540436" y="2568800"/>
              <a:ext cx="1459816" cy="381317"/>
            </a:xfrm>
            <a:prstGeom prst="round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p>
              <a:pPr marL="0" marR="0" indent="0" algn="ctr" defTabSz="11303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577913" y="2631139"/>
              <a:ext cx="14053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200" dirty="0">
                  <a:solidFill>
                    <a:srgbClr val="4472C4"/>
                  </a:solidFill>
                </a:rPr>
                <a:t>分布式软总线技术</a:t>
              </a:r>
              <a:endParaRPr lang="zh-CN" altLang="en-US" sz="1200" dirty="0">
                <a:solidFill>
                  <a:srgbClr val="4472C4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7700961" y="2388738"/>
              <a:ext cx="2080524" cy="2080524"/>
              <a:chOff x="3615160" y="1187976"/>
              <a:chExt cx="4961680" cy="4961680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3923211" y="1496027"/>
                <a:ext cx="4345578" cy="4345578"/>
              </a:xfrm>
              <a:prstGeom prst="ellipse">
                <a:avLst/>
              </a:prstGeom>
              <a:solidFill>
                <a:srgbClr val="3E5EE3">
                  <a:alpha val="2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srgbClr val="2B6DFF">
                    <a:alpha val="12000"/>
                  </a:srgbClr>
                </a:innerShdw>
              </a:effectLst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251404" y="1824220"/>
                <a:ext cx="3689192" cy="3689192"/>
              </a:xfrm>
              <a:prstGeom prst="ellipse">
                <a:avLst/>
              </a:prstGeom>
              <a:solidFill>
                <a:srgbClr val="0171FF"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srgbClr val="2B6DFF">
                    <a:alpha val="12000"/>
                  </a:srgbClr>
                </a:innerShdw>
              </a:effectLst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4530623" y="2103439"/>
                <a:ext cx="3130754" cy="3130754"/>
              </a:xfrm>
              <a:prstGeom prst="ellipse">
                <a:avLst/>
              </a:prstGeom>
              <a:gradFill flip="none" rotWithShape="1">
                <a:gsLst>
                  <a:gs pos="5000">
                    <a:srgbClr val="0171FF">
                      <a:alpha val="75000"/>
                    </a:srgbClr>
                  </a:gs>
                  <a:gs pos="69000">
                    <a:srgbClr val="3E5EE3">
                      <a:alpha val="75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45" name="弧形 16"/>
              <p:cNvSpPr/>
              <p:nvPr/>
            </p:nvSpPr>
            <p:spPr>
              <a:xfrm>
                <a:off x="3615160" y="1187976"/>
                <a:ext cx="4961680" cy="4961680"/>
              </a:xfrm>
              <a:prstGeom prst="arc">
                <a:avLst>
                  <a:gd name="adj1" fmla="val 15995766"/>
                  <a:gd name="adj2" fmla="val 19874510"/>
                </a:avLst>
              </a:prstGeom>
              <a:noFill/>
              <a:ln w="15875" cap="flat" cmpd="sng" algn="ctr">
                <a:gradFill flip="none" rotWithShape="1">
                  <a:gsLst>
                    <a:gs pos="0">
                      <a:srgbClr val="3E5EE3">
                        <a:alpha val="0"/>
                      </a:srgbClr>
                    </a:gs>
                    <a:gs pos="100000">
                      <a:srgbClr val="3E5EE3">
                        <a:alpha val="72000"/>
                      </a:srgbClr>
                    </a:gs>
                  </a:gsLst>
                  <a:lin ang="2700000" scaled="1"/>
                  <a:tileRect/>
                </a:gradFill>
                <a:prstDash val="dashDot"/>
                <a:miter lim="800000"/>
                <a:tailEnd type="triangle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46" name="弧形 17"/>
              <p:cNvSpPr/>
              <p:nvPr/>
            </p:nvSpPr>
            <p:spPr>
              <a:xfrm flipV="1">
                <a:off x="3615160" y="1187976"/>
                <a:ext cx="4961680" cy="4961680"/>
              </a:xfrm>
              <a:prstGeom prst="arc">
                <a:avLst>
                  <a:gd name="adj1" fmla="val 15995766"/>
                  <a:gd name="adj2" fmla="val 20306271"/>
                </a:avLst>
              </a:prstGeom>
              <a:noFill/>
              <a:ln w="15875" cap="flat" cmpd="sng" algn="ctr">
                <a:gradFill flip="none" rotWithShape="1">
                  <a:gsLst>
                    <a:gs pos="0">
                      <a:srgbClr val="3E5EE3">
                        <a:alpha val="0"/>
                      </a:srgbClr>
                    </a:gs>
                    <a:gs pos="100000">
                      <a:srgbClr val="3E5EE3">
                        <a:alpha val="72000"/>
                      </a:srgbClr>
                    </a:gs>
                  </a:gsLst>
                  <a:lin ang="2700000" scaled="1"/>
                  <a:tileRect/>
                </a:gradFill>
                <a:prstDash val="dashDot"/>
                <a:miter lim="800000"/>
                <a:tailEnd type="triangle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47" name="弧形 18"/>
              <p:cNvSpPr/>
              <p:nvPr/>
            </p:nvSpPr>
            <p:spPr>
              <a:xfrm flipH="1" flipV="1">
                <a:off x="3615160" y="1187976"/>
                <a:ext cx="4961680" cy="4961680"/>
              </a:xfrm>
              <a:prstGeom prst="arc">
                <a:avLst>
                  <a:gd name="adj1" fmla="val 15995766"/>
                  <a:gd name="adj2" fmla="val 20306271"/>
                </a:avLst>
              </a:prstGeom>
              <a:noFill/>
              <a:ln w="15875" cap="flat" cmpd="sng" algn="ctr">
                <a:gradFill flip="none" rotWithShape="1">
                  <a:gsLst>
                    <a:gs pos="0">
                      <a:srgbClr val="0171FF">
                        <a:alpha val="0"/>
                      </a:srgbClr>
                    </a:gs>
                    <a:gs pos="100000">
                      <a:srgbClr val="0171FF">
                        <a:alpha val="72000"/>
                      </a:srgbClr>
                    </a:gs>
                  </a:gsLst>
                  <a:lin ang="2700000" scaled="1"/>
                  <a:tileRect/>
                </a:gradFill>
                <a:prstDash val="dashDot"/>
                <a:miter lim="800000"/>
                <a:tailEnd type="triangle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48" name="弧形 20"/>
              <p:cNvSpPr/>
              <p:nvPr/>
            </p:nvSpPr>
            <p:spPr>
              <a:xfrm flipH="1">
                <a:off x="3615160" y="1187976"/>
                <a:ext cx="4961680" cy="4961680"/>
              </a:xfrm>
              <a:prstGeom prst="arc">
                <a:avLst>
                  <a:gd name="adj1" fmla="val 15995766"/>
                  <a:gd name="adj2" fmla="val 19864238"/>
                </a:avLst>
              </a:prstGeom>
              <a:noFill/>
              <a:ln w="15875" cap="flat" cmpd="sng" algn="ctr">
                <a:gradFill flip="none" rotWithShape="1">
                  <a:gsLst>
                    <a:gs pos="0">
                      <a:srgbClr val="0171FF">
                        <a:alpha val="0"/>
                      </a:srgbClr>
                    </a:gs>
                    <a:gs pos="100000">
                      <a:srgbClr val="0171FF">
                        <a:alpha val="72000"/>
                      </a:srgbClr>
                    </a:gs>
                  </a:gsLst>
                  <a:lin ang="2700000" scaled="1"/>
                  <a:tileRect/>
                </a:gradFill>
                <a:prstDash val="dashDot"/>
                <a:miter lim="800000"/>
                <a:tailEnd type="triangle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</p:grpSp>
        <p:sp>
          <p:nvSpPr>
            <p:cNvPr id="49" name="圆角矩形 48"/>
            <p:cNvSpPr/>
            <p:nvPr>
              <p:custDataLst>
                <p:tags r:id="rId2"/>
              </p:custDataLst>
            </p:nvPr>
          </p:nvSpPr>
          <p:spPr>
            <a:xfrm>
              <a:off x="6660777" y="2660355"/>
              <a:ext cx="1061770" cy="381317"/>
            </a:xfrm>
            <a:prstGeom prst="round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p>
              <a:pPr marL="0" marR="0" indent="0" algn="ctr" defTabSz="11303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698254" y="2722694"/>
              <a:ext cx="10242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rgbClr val="4472C4"/>
                  </a:solidFill>
                </a:rPr>
                <a:t>多架构支持</a:t>
              </a:r>
              <a:endParaRPr lang="zh-CN" altLang="en-US" sz="1200" dirty="0">
                <a:solidFill>
                  <a:srgbClr val="4472C4"/>
                </a:solidFill>
              </a:endParaRPr>
            </a:p>
          </p:txBody>
        </p:sp>
        <p:sp>
          <p:nvSpPr>
            <p:cNvPr id="51" name="圆角矩形 50"/>
            <p:cNvSpPr/>
            <p:nvPr>
              <p:custDataLst>
                <p:tags r:id="rId3"/>
              </p:custDataLst>
            </p:nvPr>
          </p:nvSpPr>
          <p:spPr>
            <a:xfrm>
              <a:off x="6500553" y="3731136"/>
              <a:ext cx="1238548" cy="381317"/>
            </a:xfrm>
            <a:prstGeom prst="round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p>
              <a:pPr marL="0" marR="0" indent="0" algn="ctr" defTabSz="11303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496892" y="3793475"/>
              <a:ext cx="12588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rgbClr val="4472C4"/>
                  </a:solidFill>
                </a:rPr>
                <a:t>全场景应用覆盖</a:t>
              </a:r>
              <a:endParaRPr lang="zh-CN" altLang="en-US" sz="1200" dirty="0">
                <a:solidFill>
                  <a:srgbClr val="4472C4"/>
                </a:solidFill>
              </a:endParaRPr>
            </a:p>
          </p:txBody>
        </p:sp>
        <p:sp>
          <p:nvSpPr>
            <p:cNvPr id="53" name="圆角矩形 52"/>
            <p:cNvSpPr/>
            <p:nvPr>
              <p:custDataLst>
                <p:tags r:id="rId4"/>
              </p:custDataLst>
            </p:nvPr>
          </p:nvSpPr>
          <p:spPr>
            <a:xfrm>
              <a:off x="9871735" y="3207665"/>
              <a:ext cx="867042" cy="381317"/>
            </a:xfrm>
            <a:prstGeom prst="round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p>
              <a:pPr marL="0" marR="0" indent="0" algn="ctr" defTabSz="11303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9845035" y="3270004"/>
              <a:ext cx="9799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dirty="0">
                  <a:solidFill>
                    <a:srgbClr val="4472C4"/>
                  </a:solidFill>
                </a:rPr>
                <a:t>生态互通</a:t>
              </a:r>
              <a:endParaRPr lang="zh-CN" altLang="en-US" sz="1200" dirty="0">
                <a:solidFill>
                  <a:srgbClr val="4472C4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8246704" y="2932757"/>
              <a:ext cx="989038" cy="989038"/>
              <a:chOff x="8211956" y="3144106"/>
              <a:chExt cx="989038" cy="989038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8211956" y="3144106"/>
                <a:ext cx="989038" cy="98903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/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365147" y="3331217"/>
                <a:ext cx="712309" cy="567690"/>
              </a:xfrm>
              <a:prstGeom prst="rect">
                <a:avLst/>
              </a:prstGeom>
            </p:spPr>
          </p:pic>
        </p:grpSp>
        <p:sp>
          <p:nvSpPr>
            <p:cNvPr id="95" name="圆角矩形 94"/>
            <p:cNvSpPr/>
            <p:nvPr>
              <p:custDataLst>
                <p:tags r:id="rId7"/>
              </p:custDataLst>
            </p:nvPr>
          </p:nvSpPr>
          <p:spPr>
            <a:xfrm>
              <a:off x="9754518" y="3905499"/>
              <a:ext cx="1128516" cy="381317"/>
            </a:xfrm>
            <a:prstGeom prst="roundRect">
              <a:avLst/>
            </a:prstGeom>
            <a:noFill/>
            <a:ln w="25400" cap="flat">
              <a:solidFill>
                <a:schemeClr val="accent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noAutofit/>
            </a:bodyPr>
            <a:p>
              <a:pPr marL="0" marR="0" indent="0" algn="ctr" defTabSz="11303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Avenir Next Regular"/>
                <a:ea typeface="Avenir Next Regular"/>
                <a:cs typeface="Avenir Next Regular"/>
                <a:sym typeface="Avenir Next Regular"/>
              </a:endParaRP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9757925" y="3967838"/>
              <a:ext cx="11552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GB" altLang="zh-CN" sz="1200" dirty="0">
                  <a:solidFill>
                    <a:srgbClr val="4472C4"/>
                  </a:solidFill>
                </a:rPr>
                <a:t>MICA</a:t>
              </a:r>
              <a:r>
                <a:rPr lang="zh-CN" altLang="en-US" sz="1200" dirty="0">
                  <a:solidFill>
                    <a:srgbClr val="4472C4"/>
                  </a:solidFill>
                </a:rPr>
                <a:t>部署框架</a:t>
              </a:r>
              <a:endParaRPr lang="zh-CN" altLang="en-US" sz="1200" dirty="0">
                <a:solidFill>
                  <a:srgbClr val="4472C4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33626" y="1210219"/>
            <a:ext cx="5044413" cy="5009366"/>
            <a:chOff x="743383" y="1015274"/>
            <a:chExt cx="5044413" cy="5009366"/>
          </a:xfrm>
        </p:grpSpPr>
        <p:sp>
          <p:nvSpPr>
            <p:cNvPr id="61" name="圆角矩形 60"/>
            <p:cNvSpPr/>
            <p:nvPr/>
          </p:nvSpPr>
          <p:spPr>
            <a:xfrm>
              <a:off x="743383" y="1015274"/>
              <a:ext cx="5044413" cy="5009366"/>
            </a:xfrm>
            <a:prstGeom prst="roundRect">
              <a:avLst>
                <a:gd name="adj" fmla="val 5917"/>
              </a:avLst>
            </a:prstGeom>
            <a:solidFill>
              <a:srgbClr val="3879EE">
                <a:alpha val="89122"/>
              </a:srgb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148628" y="2323936"/>
              <a:ext cx="2080524" cy="2080524"/>
              <a:chOff x="3615160" y="1187976"/>
              <a:chExt cx="4961680" cy="4961680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3923211" y="1496027"/>
                <a:ext cx="4345578" cy="4345578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2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srgbClr val="2B6DFF">
                    <a:alpha val="12000"/>
                  </a:srgbClr>
                </a:innerShdw>
              </a:effectLst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251404" y="1824220"/>
                <a:ext cx="3689192" cy="3689192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14300">
                  <a:srgbClr val="2B6DFF">
                    <a:alpha val="12000"/>
                  </a:srgbClr>
                </a:innerShdw>
              </a:effectLst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alpha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530623" y="2103439"/>
                <a:ext cx="3130754" cy="3130754"/>
              </a:xfrm>
              <a:prstGeom prst="ellipse">
                <a:avLst/>
              </a:prstGeom>
              <a:gradFill flip="none" rotWithShape="1">
                <a:gsLst>
                  <a:gs pos="4000">
                    <a:schemeClr val="bg1">
                      <a:alpha val="35890"/>
                    </a:schemeClr>
                  </a:gs>
                  <a:gs pos="69000">
                    <a:schemeClr val="bg1">
                      <a:alpha val="37923"/>
                    </a:schemeClr>
                  </a:gs>
                </a:gsLst>
                <a:lin ang="27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190500" sx="102000" sy="102000" algn="ctr" rotWithShape="0">
                  <a:prstClr val="black">
                    <a:alpha val="17000"/>
                  </a:prstClr>
                </a:outerShdw>
              </a:effectLst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0"/>
                    </a:prstClr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13" name="弧形 16"/>
              <p:cNvSpPr/>
              <p:nvPr/>
            </p:nvSpPr>
            <p:spPr>
              <a:xfrm>
                <a:off x="3615160" y="1187976"/>
                <a:ext cx="4961680" cy="4961680"/>
              </a:xfrm>
              <a:prstGeom prst="arc">
                <a:avLst>
                  <a:gd name="adj1" fmla="val 15995766"/>
                  <a:gd name="adj2" fmla="val 19874510"/>
                </a:avLst>
              </a:prstGeom>
              <a:noFill/>
              <a:ln w="15875" cap="flat" cmpd="sng" algn="ctr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44583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prstDash val="dashDot"/>
                <a:miter lim="800000"/>
                <a:tailEnd type="triangle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15" name="弧形 17"/>
              <p:cNvSpPr/>
              <p:nvPr/>
            </p:nvSpPr>
            <p:spPr>
              <a:xfrm flipV="1">
                <a:off x="3615160" y="1187976"/>
                <a:ext cx="4961680" cy="4961680"/>
              </a:xfrm>
              <a:prstGeom prst="arc">
                <a:avLst>
                  <a:gd name="adj1" fmla="val 15995766"/>
                  <a:gd name="adj2" fmla="val 20306271"/>
                </a:avLst>
              </a:prstGeom>
              <a:noFill/>
              <a:ln w="15875" cap="flat" cmpd="sng" algn="ctr">
                <a:gradFill flip="none" rotWithShape="1">
                  <a:gsLst>
                    <a:gs pos="0">
                      <a:schemeClr val="bg1">
                        <a:alpha val="17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prstDash val="dashDot"/>
                <a:miter lim="800000"/>
                <a:tailEnd type="triangle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17" name="弧形 18"/>
              <p:cNvSpPr/>
              <p:nvPr/>
            </p:nvSpPr>
            <p:spPr>
              <a:xfrm flipH="1" flipV="1">
                <a:off x="3615160" y="1187976"/>
                <a:ext cx="4961680" cy="4961680"/>
              </a:xfrm>
              <a:prstGeom prst="arc">
                <a:avLst>
                  <a:gd name="adj1" fmla="val 15995766"/>
                  <a:gd name="adj2" fmla="val 20306271"/>
                </a:avLst>
              </a:prstGeom>
              <a:noFill/>
              <a:ln w="15875" cap="flat" cmpd="sng" algn="ctr">
                <a:gradFill flip="none" rotWithShape="1">
                  <a:gsLst>
                    <a:gs pos="0">
                      <a:srgbClr val="0171FF">
                        <a:alpha val="0"/>
                      </a:srgb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prstDash val="dashDot"/>
                <a:miter lim="800000"/>
                <a:tailEnd type="triangle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  <p:sp>
            <p:nvSpPr>
              <p:cNvPr id="21" name="弧形 20"/>
              <p:cNvSpPr/>
              <p:nvPr/>
            </p:nvSpPr>
            <p:spPr>
              <a:xfrm flipH="1">
                <a:off x="3615160" y="1187976"/>
                <a:ext cx="4961680" cy="4961680"/>
              </a:xfrm>
              <a:prstGeom prst="arc">
                <a:avLst>
                  <a:gd name="adj1" fmla="val 15995766"/>
                  <a:gd name="adj2" fmla="val 19864238"/>
                </a:avLst>
              </a:prstGeom>
              <a:noFill/>
              <a:ln w="15875" cap="flat" cmpd="sng" algn="ctr">
                <a:gradFill flip="none" rotWithShape="1">
                  <a:gsLst>
                    <a:gs pos="0">
                      <a:srgbClr val="0171FF">
                        <a:alpha val="0"/>
                      </a:srgb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prstDash val="dashDot"/>
                <a:miter lim="800000"/>
                <a:tailEnd type="triangle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思源黑体 CN Light" panose="020B0300000000000000" charset="-122"/>
                  <a:cs typeface="+mn-cs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304723" y="4745899"/>
              <a:ext cx="4053205" cy="1014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/>
              <a:r>
                <a:rPr lang="en-GB" altLang="zh-CN" sz="1200" dirty="0" err="1">
                  <a:solidFill>
                    <a:schemeClr val="bg1"/>
                  </a:solidFill>
                </a:rPr>
                <a:t>Ebaina</a:t>
              </a:r>
              <a:r>
                <a:rPr lang="en-GB" altLang="zh-CN" sz="1200" dirty="0">
                  <a:solidFill>
                    <a:schemeClr val="bg1"/>
                  </a:solidFill>
                </a:rPr>
                <a:t>OS </a:t>
              </a:r>
              <a:r>
                <a:rPr lang="zh-CN" altLang="en-US" sz="1200" dirty="0">
                  <a:solidFill>
                    <a:schemeClr val="bg1"/>
                  </a:solidFill>
                </a:rPr>
                <a:t>是基于</a:t>
              </a:r>
              <a:r>
                <a:rPr lang="en-GB" altLang="zh-CN" sz="1200" dirty="0" err="1">
                  <a:solidFill>
                    <a:schemeClr val="bg1"/>
                  </a:solidFill>
                </a:rPr>
                <a:t>openEuler</a:t>
              </a:r>
              <a:r>
                <a:rPr lang="zh-CN" altLang="en-US" sz="1200" dirty="0">
                  <a:solidFill>
                    <a:schemeClr val="bg1"/>
                  </a:solidFill>
                </a:rPr>
                <a:t>操作系统研发的一款面向机器视觉及工业控制的商业操作系统，该系统支持国内常见的行业通信规约，流媒体协议，支持多种工业总线传输协议等。实现在机器视觉等相关行业内更快、更高效、更通用，提速企业伙伴应用开发，加速项目落地实施。</a:t>
              </a:r>
              <a:endParaRPr lang="zh-CN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2183261" y="1132600"/>
              <a:ext cx="192786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GB" altLang="zh-CN" sz="1600" b="1" dirty="0" err="1">
                  <a:solidFill>
                    <a:schemeClr val="bg1"/>
                  </a:solidFill>
                </a:rPr>
                <a:t>Ebaina</a:t>
              </a:r>
              <a:r>
                <a:rPr lang="en-GB" altLang="zh-CN" sz="1600" b="1" dirty="0">
                  <a:solidFill>
                    <a:schemeClr val="bg1"/>
                  </a:solidFill>
                </a:rPr>
                <a:t>OS 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操作系统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425584" y="1580448"/>
              <a:ext cx="3719435" cy="60636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674374" y="1634472"/>
              <a:ext cx="314745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zh-CN" altLang="en-US" sz="1400" dirty="0">
                  <a:solidFill>
                    <a:srgbClr val="4472C4"/>
                  </a:solidFill>
                </a:rPr>
                <a:t>面向工业控制和机器视觉行业领域的商用操作系统</a:t>
              </a:r>
              <a:endParaRPr lang="zh-CN" altLang="en-US" sz="1400" dirty="0">
                <a:solidFill>
                  <a:srgbClr val="4472C4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2681185" y="2888565"/>
              <a:ext cx="989038" cy="989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>
              <a:biLevel thresh="25000"/>
            </a:blip>
            <a:stretch>
              <a:fillRect/>
            </a:stretch>
          </p:blipFill>
          <p:spPr>
            <a:xfrm>
              <a:off x="2809183" y="3300768"/>
              <a:ext cx="729760" cy="144762"/>
            </a:xfrm>
            <a:prstGeom prst="rect">
              <a:avLst/>
            </a:prstGeom>
          </p:spPr>
        </p:pic>
        <p:grpSp>
          <p:nvGrpSpPr>
            <p:cNvPr id="32" name="组合 31"/>
            <p:cNvGrpSpPr/>
            <p:nvPr/>
          </p:nvGrpSpPr>
          <p:grpSpPr>
            <a:xfrm>
              <a:off x="4007154" y="3879815"/>
              <a:ext cx="1465450" cy="381317"/>
              <a:chOff x="4097340" y="3983637"/>
              <a:chExt cx="1465450" cy="381317"/>
            </a:xfrm>
          </p:grpSpPr>
          <p:sp>
            <p:nvSpPr>
              <p:cNvPr id="33" name="圆角矩形 32"/>
              <p:cNvSpPr/>
              <p:nvPr>
                <p:custDataLst>
                  <p:tags r:id="rId9"/>
                </p:custDataLst>
              </p:nvPr>
            </p:nvSpPr>
            <p:spPr>
              <a:xfrm>
                <a:off x="4099143" y="3983637"/>
                <a:ext cx="1463647" cy="381317"/>
              </a:xfrm>
              <a:prstGeom prst="roundRect">
                <a:avLst/>
              </a:prstGeom>
              <a:noFill/>
              <a:ln w="254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097340" y="4043122"/>
                <a:ext cx="14261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</a:rPr>
                  <a:t>多种行业通信规约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977533" y="2913948"/>
              <a:ext cx="1426169" cy="381317"/>
              <a:chOff x="1047890" y="2548441"/>
              <a:chExt cx="1426169" cy="381317"/>
            </a:xfrm>
          </p:grpSpPr>
          <p:sp>
            <p:nvSpPr>
              <p:cNvPr id="36" name="圆角矩形 35"/>
              <p:cNvSpPr/>
              <p:nvPr>
                <p:custDataLst>
                  <p:tags r:id="rId10"/>
                </p:custDataLst>
              </p:nvPr>
            </p:nvSpPr>
            <p:spPr>
              <a:xfrm>
                <a:off x="1110111" y="2548441"/>
                <a:ext cx="1328590" cy="381317"/>
              </a:xfrm>
              <a:prstGeom prst="roundRect">
                <a:avLst/>
              </a:prstGeom>
              <a:noFill/>
              <a:ln w="254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047890" y="2607926"/>
                <a:ext cx="14261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</a:rPr>
                  <a:t>多种流媒体协议</a:t>
                </a:r>
                <a:endParaRPr lang="zh-CN" altLang="en-US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4167021" y="2809034"/>
              <a:ext cx="859573" cy="381317"/>
              <a:chOff x="1193731" y="3539463"/>
              <a:chExt cx="859573" cy="381317"/>
            </a:xfrm>
          </p:grpSpPr>
          <p:sp>
            <p:nvSpPr>
              <p:cNvPr id="39" name="圆角矩形 38"/>
              <p:cNvSpPr/>
              <p:nvPr>
                <p:custDataLst>
                  <p:tags r:id="rId11"/>
                </p:custDataLst>
              </p:nvPr>
            </p:nvSpPr>
            <p:spPr>
              <a:xfrm>
                <a:off x="1245003" y="3539463"/>
                <a:ext cx="728566" cy="381317"/>
              </a:xfrm>
              <a:prstGeom prst="roundRect">
                <a:avLst/>
              </a:prstGeom>
              <a:solidFill>
                <a:schemeClr val="bg1"/>
              </a:solidFill>
              <a:ln w="254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93731" y="3600604"/>
                <a:ext cx="859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 dirty="0">
                    <a:solidFill>
                      <a:srgbClr val="4472C4"/>
                    </a:solidFill>
                  </a:rPr>
                  <a:t>工业控制</a:t>
                </a:r>
                <a:endParaRPr lang="zh-CN" altLang="en-US" sz="1200" b="1" dirty="0">
                  <a:solidFill>
                    <a:srgbClr val="4472C4"/>
                  </a:solidFill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342984" y="3885277"/>
              <a:ext cx="859573" cy="381317"/>
              <a:chOff x="1171572" y="2756011"/>
              <a:chExt cx="859573" cy="381317"/>
            </a:xfrm>
          </p:grpSpPr>
          <p:sp>
            <p:nvSpPr>
              <p:cNvPr id="70" name="圆角矩形 69"/>
              <p:cNvSpPr/>
              <p:nvPr>
                <p:custDataLst>
                  <p:tags r:id="rId12"/>
                </p:custDataLst>
              </p:nvPr>
            </p:nvSpPr>
            <p:spPr>
              <a:xfrm>
                <a:off x="1208781" y="2756011"/>
                <a:ext cx="728566" cy="381317"/>
              </a:xfrm>
              <a:prstGeom prst="roundRect">
                <a:avLst/>
              </a:prstGeom>
              <a:solidFill>
                <a:schemeClr val="bg1"/>
              </a:solidFill>
              <a:ln w="254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noAutofit/>
              </a:bodyPr>
              <a:p>
                <a:pPr marL="0" marR="0" indent="0" algn="ctr" defTabSz="11303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Avenir Next Regular"/>
                  <a:ea typeface="Avenir Next Regular"/>
                  <a:cs typeface="Avenir Next Regular"/>
                  <a:sym typeface="Avenir Next Regular"/>
                </a:endParaRPr>
              </a:p>
            </p:txBody>
          </p:sp>
          <p:sp>
            <p:nvSpPr>
              <p:cNvPr id="71" name="文本框 70"/>
              <p:cNvSpPr txBox="1"/>
              <p:nvPr/>
            </p:nvSpPr>
            <p:spPr>
              <a:xfrm>
                <a:off x="1171572" y="2818350"/>
                <a:ext cx="859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 dirty="0">
                    <a:solidFill>
                      <a:srgbClr val="4472C4"/>
                    </a:solidFill>
                  </a:rPr>
                  <a:t>机器视觉</a:t>
                </a:r>
                <a:endParaRPr lang="zh-CN" altLang="en-US" sz="1200" b="1" dirty="0">
                  <a:solidFill>
                    <a:srgbClr val="4472C4"/>
                  </a:solidFill>
                </a:endParaRPr>
              </a:p>
            </p:txBody>
          </p:sp>
        </p:grpSp>
      </p:grpSp>
      <p:sp>
        <p:nvSpPr>
          <p:cNvPr id="97" name="右箭头 96"/>
          <p:cNvSpPr/>
          <p:nvPr/>
        </p:nvSpPr>
        <p:spPr>
          <a:xfrm>
            <a:off x="5761396" y="3236617"/>
            <a:ext cx="650240" cy="18711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8" name="右箭头 97"/>
          <p:cNvSpPr/>
          <p:nvPr/>
        </p:nvSpPr>
        <p:spPr>
          <a:xfrm>
            <a:off x="5761396" y="3632857"/>
            <a:ext cx="650240" cy="18711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16"/>
          <p:cNvSpPr/>
          <p:nvPr userDrawn="1"/>
        </p:nvSpPr>
        <p:spPr>
          <a:xfrm>
            <a:off x="0" y="2807982"/>
            <a:ext cx="1583750" cy="3179395"/>
          </a:xfrm>
          <a:custGeom>
            <a:avLst/>
            <a:gdLst>
              <a:gd name="connsiteX0" fmla="*/ 0 w 1252875"/>
              <a:gd name="connsiteY0" fmla="*/ 0 h 2515160"/>
              <a:gd name="connsiteX1" fmla="*/ 123651 w 1252875"/>
              <a:gd name="connsiteY1" fmla="*/ 6244 h 2515160"/>
              <a:gd name="connsiteX2" fmla="*/ 1252875 w 1252875"/>
              <a:gd name="connsiteY2" fmla="*/ 1257580 h 2515160"/>
              <a:gd name="connsiteX3" fmla="*/ 123651 w 1252875"/>
              <a:gd name="connsiteY3" fmla="*/ 2508916 h 2515160"/>
              <a:gd name="connsiteX4" fmla="*/ 0 w 1252875"/>
              <a:gd name="connsiteY4" fmla="*/ 2515160 h 251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875" h="2515160">
                <a:moveTo>
                  <a:pt x="0" y="0"/>
                </a:moveTo>
                <a:lnTo>
                  <a:pt x="123651" y="6244"/>
                </a:lnTo>
                <a:cubicBezTo>
                  <a:pt x="757919" y="70658"/>
                  <a:pt x="1252875" y="606318"/>
                  <a:pt x="1252875" y="1257580"/>
                </a:cubicBezTo>
                <a:cubicBezTo>
                  <a:pt x="1252875" y="1908843"/>
                  <a:pt x="757919" y="2444503"/>
                  <a:pt x="123651" y="2508916"/>
                </a:cubicBezTo>
                <a:lnTo>
                  <a:pt x="0" y="2515160"/>
                </a:lnTo>
                <a:close/>
              </a:path>
            </a:pathLst>
          </a:custGeom>
          <a:gradFill>
            <a:gsLst>
              <a:gs pos="0">
                <a:srgbClr val="0165C5">
                  <a:alpha val="7000"/>
                </a:srgbClr>
              </a:gs>
              <a:gs pos="100000">
                <a:srgbClr val="F2F9FF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8" name="任意多边形: 形状 17"/>
          <p:cNvSpPr/>
          <p:nvPr userDrawn="1"/>
        </p:nvSpPr>
        <p:spPr>
          <a:xfrm>
            <a:off x="2733914" y="5295998"/>
            <a:ext cx="4134465" cy="1591455"/>
          </a:xfrm>
          <a:custGeom>
            <a:avLst/>
            <a:gdLst>
              <a:gd name="connsiteX0" fmla="*/ 1936014 w 3872028"/>
              <a:gd name="connsiteY0" fmla="*/ 0 h 1490437"/>
              <a:gd name="connsiteX1" fmla="*/ 3851067 w 3872028"/>
              <a:gd name="connsiteY1" fmla="*/ 1408917 h 1490437"/>
              <a:gd name="connsiteX2" fmla="*/ 3872028 w 3872028"/>
              <a:gd name="connsiteY2" fmla="*/ 1490437 h 1490437"/>
              <a:gd name="connsiteX3" fmla="*/ 0 w 3872028"/>
              <a:gd name="connsiteY3" fmla="*/ 1490437 h 1490437"/>
              <a:gd name="connsiteX4" fmla="*/ 20961 w 3872028"/>
              <a:gd name="connsiteY4" fmla="*/ 1408917 h 1490437"/>
              <a:gd name="connsiteX5" fmla="*/ 1936014 w 3872028"/>
              <a:gd name="connsiteY5" fmla="*/ 0 h 149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2028" h="1490437">
                <a:moveTo>
                  <a:pt x="1936014" y="0"/>
                </a:moveTo>
                <a:cubicBezTo>
                  <a:pt x="2835812" y="0"/>
                  <a:pt x="3597185" y="592662"/>
                  <a:pt x="3851067" y="1408917"/>
                </a:cubicBezTo>
                <a:lnTo>
                  <a:pt x="3872028" y="1490437"/>
                </a:lnTo>
                <a:lnTo>
                  <a:pt x="0" y="1490437"/>
                </a:lnTo>
                <a:lnTo>
                  <a:pt x="20961" y="1408917"/>
                </a:lnTo>
                <a:cubicBezTo>
                  <a:pt x="274843" y="592662"/>
                  <a:pt x="1036217" y="0"/>
                  <a:pt x="1936014" y="0"/>
                </a:cubicBezTo>
                <a:close/>
              </a:path>
            </a:pathLst>
          </a:custGeom>
          <a:gradFill>
            <a:gsLst>
              <a:gs pos="0">
                <a:srgbClr val="0165C5">
                  <a:alpha val="7000"/>
                </a:srgbClr>
              </a:gs>
              <a:gs pos="100000">
                <a:srgbClr val="F2F9FF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22" name="组合 21"/>
          <p:cNvGrpSpPr/>
          <p:nvPr userDrawn="1">
            <p:custDataLst>
              <p:tags r:id="rId1"/>
            </p:custDataLst>
          </p:nvPr>
        </p:nvGrpSpPr>
        <p:grpSpPr>
          <a:xfrm rot="0">
            <a:off x="5389245" y="-304800"/>
            <a:ext cx="7221855" cy="6395720"/>
            <a:chOff x="5389435" y="-304798"/>
            <a:chExt cx="7221666" cy="6395847"/>
          </a:xfrm>
        </p:grpSpPr>
        <p:grpSp>
          <p:nvGrpSpPr>
            <p:cNvPr id="19" name="组合 18"/>
            <p:cNvGrpSpPr/>
            <p:nvPr userDrawn="1"/>
          </p:nvGrpSpPr>
          <p:grpSpPr>
            <a:xfrm>
              <a:off x="5389435" y="-304798"/>
              <a:ext cx="7221666" cy="6395847"/>
              <a:chOff x="4970335" y="-304798"/>
              <a:chExt cx="7221666" cy="6395847"/>
            </a:xfrm>
          </p:grpSpPr>
          <p:sp>
            <p:nvSpPr>
              <p:cNvPr id="20" name="任意多边形: 形状 8"/>
              <p:cNvSpPr/>
              <p:nvPr/>
            </p:nvSpPr>
            <p:spPr>
              <a:xfrm rot="16200000">
                <a:off x="5383244" y="-717707"/>
                <a:ext cx="6395847" cy="7221666"/>
              </a:xfrm>
              <a:custGeom>
                <a:avLst/>
                <a:gdLst>
                  <a:gd name="connsiteX0" fmla="*/ 6096001 w 6395847"/>
                  <a:gd name="connsiteY0" fmla="*/ 7221665 h 7221666"/>
                  <a:gd name="connsiteX1" fmla="*/ 6096001 w 6395847"/>
                  <a:gd name="connsiteY1" fmla="*/ 7221666 h 7221666"/>
                  <a:gd name="connsiteX2" fmla="*/ 3314700 w 6395847"/>
                  <a:gd name="connsiteY2" fmla="*/ 7221666 h 7221666"/>
                  <a:gd name="connsiteX3" fmla="*/ 2781301 w 6395847"/>
                  <a:gd name="connsiteY3" fmla="*/ 7221666 h 7221666"/>
                  <a:gd name="connsiteX4" fmla="*/ 0 w 6395847"/>
                  <a:gd name="connsiteY4" fmla="*/ 7221666 h 7221666"/>
                  <a:gd name="connsiteX5" fmla="*/ 0 w 6395847"/>
                  <a:gd name="connsiteY5" fmla="*/ 3447952 h 7221666"/>
                  <a:gd name="connsiteX6" fmla="*/ 1 w 6395847"/>
                  <a:gd name="connsiteY6" fmla="*/ 3447952 h 7221666"/>
                  <a:gd name="connsiteX7" fmla="*/ 1 w 6395847"/>
                  <a:gd name="connsiteY7" fmla="*/ 3019060 h 7221666"/>
                  <a:gd name="connsiteX8" fmla="*/ 279301 w 6395847"/>
                  <a:gd name="connsiteY8" fmla="*/ 2344769 h 7221666"/>
                  <a:gd name="connsiteX9" fmla="*/ 405446 w 6395847"/>
                  <a:gd name="connsiteY9" fmla="*/ 2240690 h 7221666"/>
                  <a:gd name="connsiteX10" fmla="*/ 404464 w 6395847"/>
                  <a:gd name="connsiteY10" fmla="*/ 2239038 h 7221666"/>
                  <a:gd name="connsiteX11" fmla="*/ 415115 w 6395847"/>
                  <a:gd name="connsiteY11" fmla="*/ 2232712 h 7221666"/>
                  <a:gd name="connsiteX12" fmla="*/ 420431 w 6395847"/>
                  <a:gd name="connsiteY12" fmla="*/ 2228326 h 7221666"/>
                  <a:gd name="connsiteX13" fmla="*/ 444464 w 6395847"/>
                  <a:gd name="connsiteY13" fmla="*/ 2215281 h 7221666"/>
                  <a:gd name="connsiteX14" fmla="*/ 3989796 w 6395847"/>
                  <a:gd name="connsiteY14" fmla="*/ 109665 h 7221666"/>
                  <a:gd name="connsiteX15" fmla="*/ 3993587 w 6395847"/>
                  <a:gd name="connsiteY15" fmla="*/ 116048 h 7221666"/>
                  <a:gd name="connsiteX16" fmla="*/ 4025229 w 6395847"/>
                  <a:gd name="connsiteY16" fmla="*/ 96652 h 7221666"/>
                  <a:gd name="connsiteX17" fmla="*/ 4920239 w 6395847"/>
                  <a:gd name="connsiteY17" fmla="*/ 127915 h 7221666"/>
                  <a:gd name="connsiteX18" fmla="*/ 5919213 w 6395847"/>
                  <a:gd name="connsiteY18" fmla="*/ 704673 h 7221666"/>
                  <a:gd name="connsiteX19" fmla="*/ 6030081 w 6395847"/>
                  <a:gd name="connsiteY19" fmla="*/ 779366 h 7221666"/>
                  <a:gd name="connsiteX20" fmla="*/ 6096000 w 6395847"/>
                  <a:gd name="connsiteY20" fmla="*/ 838524 h 7221666"/>
                  <a:gd name="connsiteX21" fmla="*/ 6096000 w 6395847"/>
                  <a:gd name="connsiteY21" fmla="*/ 7221665 h 7221666"/>
                  <a:gd name="connsiteX22" fmla="*/ 6221624 w 6395847"/>
                  <a:gd name="connsiteY22" fmla="*/ 982469 h 7221666"/>
                  <a:gd name="connsiteX23" fmla="*/ 6201936 w 6395847"/>
                  <a:gd name="connsiteY23" fmla="*/ 954781 h 7221666"/>
                  <a:gd name="connsiteX24" fmla="*/ 6210136 w 6395847"/>
                  <a:gd name="connsiteY24" fmla="*/ 964466 h 7221666"/>
                  <a:gd name="connsiteX25" fmla="*/ 6283768 w 6395847"/>
                  <a:gd name="connsiteY25" fmla="*/ 1082992 h 7221666"/>
                  <a:gd name="connsiteX26" fmla="*/ 6267120 w 6395847"/>
                  <a:gd name="connsiteY26" fmla="*/ 1053774 h 7221666"/>
                  <a:gd name="connsiteX27" fmla="*/ 6278411 w 6395847"/>
                  <a:gd name="connsiteY27" fmla="*/ 1071469 h 7221666"/>
                  <a:gd name="connsiteX28" fmla="*/ 6372765 w 6395847"/>
                  <a:gd name="connsiteY28" fmla="*/ 1326510 h 7221666"/>
                  <a:gd name="connsiteX29" fmla="*/ 6365409 w 6395847"/>
                  <a:gd name="connsiteY29" fmla="*/ 1293851 h 7221666"/>
                  <a:gd name="connsiteX30" fmla="*/ 6369173 w 6395847"/>
                  <a:gd name="connsiteY30" fmla="*/ 1305870 h 7221666"/>
                  <a:gd name="connsiteX31" fmla="*/ 6391257 w 6395847"/>
                  <a:gd name="connsiteY31" fmla="*/ 1442433 h 7221666"/>
                  <a:gd name="connsiteX32" fmla="*/ 6387139 w 6395847"/>
                  <a:gd name="connsiteY32" fmla="*/ 1409114 h 7221666"/>
                  <a:gd name="connsiteX33" fmla="*/ 6390749 w 6395847"/>
                  <a:gd name="connsiteY33" fmla="*/ 1429863 h 7221666"/>
                  <a:gd name="connsiteX34" fmla="*/ 6395847 w 6395847"/>
                  <a:gd name="connsiteY34" fmla="*/ 1556116 h 7221666"/>
                  <a:gd name="connsiteX35" fmla="*/ 6268252 w 6395847"/>
                  <a:gd name="connsiteY35" fmla="*/ 2007304 h 7221666"/>
                  <a:gd name="connsiteX36" fmla="*/ 6096001 w 6395847"/>
                  <a:gd name="connsiteY36" fmla="*/ 2305652 h 7221666"/>
                  <a:gd name="connsiteX37" fmla="*/ 6096001 w 6395847"/>
                  <a:gd name="connsiteY37" fmla="*/ 2305651 h 7221666"/>
                  <a:gd name="connsiteX38" fmla="*/ 6268252 w 6395847"/>
                  <a:gd name="connsiteY38" fmla="*/ 2007303 h 7221666"/>
                  <a:gd name="connsiteX39" fmla="*/ 6385798 w 6395847"/>
                  <a:gd name="connsiteY39" fmla="*/ 1671419 h 7221666"/>
                  <a:gd name="connsiteX40" fmla="*/ 6395847 w 6395847"/>
                  <a:gd name="connsiteY40" fmla="*/ 1556116 h 72216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95847" h="7221666">
                    <a:moveTo>
                      <a:pt x="6096001" y="7221665"/>
                    </a:moveTo>
                    <a:lnTo>
                      <a:pt x="6096001" y="7221666"/>
                    </a:lnTo>
                    <a:lnTo>
                      <a:pt x="3314700" y="7221666"/>
                    </a:lnTo>
                    <a:lnTo>
                      <a:pt x="2781301" y="7221666"/>
                    </a:lnTo>
                    <a:lnTo>
                      <a:pt x="0" y="7221666"/>
                    </a:lnTo>
                    <a:lnTo>
                      <a:pt x="0" y="3447952"/>
                    </a:lnTo>
                    <a:lnTo>
                      <a:pt x="1" y="3447952"/>
                    </a:lnTo>
                    <a:lnTo>
                      <a:pt x="1" y="3019060"/>
                    </a:lnTo>
                    <a:cubicBezTo>
                      <a:pt x="1" y="2755733"/>
                      <a:pt x="106735" y="2517335"/>
                      <a:pt x="279301" y="2344769"/>
                    </a:cubicBezTo>
                    <a:lnTo>
                      <a:pt x="405446" y="2240690"/>
                    </a:lnTo>
                    <a:lnTo>
                      <a:pt x="404464" y="2239038"/>
                    </a:lnTo>
                    <a:lnTo>
                      <a:pt x="415115" y="2232712"/>
                    </a:lnTo>
                    <a:lnTo>
                      <a:pt x="420431" y="2228326"/>
                    </a:lnTo>
                    <a:lnTo>
                      <a:pt x="444464" y="2215281"/>
                    </a:lnTo>
                    <a:lnTo>
                      <a:pt x="3989796" y="109665"/>
                    </a:lnTo>
                    <a:lnTo>
                      <a:pt x="3993587" y="116048"/>
                    </a:lnTo>
                    <a:lnTo>
                      <a:pt x="4025229" y="96652"/>
                    </a:lnTo>
                    <a:cubicBezTo>
                      <a:pt x="4300466" y="-37338"/>
                      <a:pt x="4635179" y="-36664"/>
                      <a:pt x="4920239" y="127915"/>
                    </a:cubicBezTo>
                    <a:lnTo>
                      <a:pt x="5919213" y="704673"/>
                    </a:lnTo>
                    <a:cubicBezTo>
                      <a:pt x="5958409" y="727303"/>
                      <a:pt x="5995390" y="752295"/>
                      <a:pt x="6030081" y="779366"/>
                    </a:cubicBezTo>
                    <a:lnTo>
                      <a:pt x="6096000" y="838524"/>
                    </a:lnTo>
                    <a:lnTo>
                      <a:pt x="6096000" y="7221665"/>
                    </a:lnTo>
                    <a:close/>
                    <a:moveTo>
                      <a:pt x="6221624" y="982469"/>
                    </a:moveTo>
                    <a:lnTo>
                      <a:pt x="6201936" y="954781"/>
                    </a:lnTo>
                    <a:lnTo>
                      <a:pt x="6210136" y="964466"/>
                    </a:lnTo>
                    <a:close/>
                    <a:moveTo>
                      <a:pt x="6283768" y="1082992"/>
                    </a:moveTo>
                    <a:lnTo>
                      <a:pt x="6267120" y="1053774"/>
                    </a:lnTo>
                    <a:lnTo>
                      <a:pt x="6278411" y="1071469"/>
                    </a:lnTo>
                    <a:close/>
                    <a:moveTo>
                      <a:pt x="6372765" y="1326510"/>
                    </a:moveTo>
                    <a:lnTo>
                      <a:pt x="6365409" y="1293851"/>
                    </a:lnTo>
                    <a:lnTo>
                      <a:pt x="6369173" y="1305870"/>
                    </a:lnTo>
                    <a:close/>
                    <a:moveTo>
                      <a:pt x="6391257" y="1442433"/>
                    </a:moveTo>
                    <a:lnTo>
                      <a:pt x="6387139" y="1409114"/>
                    </a:lnTo>
                    <a:lnTo>
                      <a:pt x="6390749" y="1429863"/>
                    </a:lnTo>
                    <a:close/>
                    <a:moveTo>
                      <a:pt x="6395847" y="1556116"/>
                    </a:moveTo>
                    <a:cubicBezTo>
                      <a:pt x="6391855" y="1709831"/>
                      <a:pt x="6350542" y="1864774"/>
                      <a:pt x="6268252" y="2007304"/>
                    </a:cubicBezTo>
                    <a:lnTo>
                      <a:pt x="6096001" y="2305652"/>
                    </a:lnTo>
                    <a:lnTo>
                      <a:pt x="6096001" y="2305651"/>
                    </a:lnTo>
                    <a:lnTo>
                      <a:pt x="6268252" y="2007303"/>
                    </a:lnTo>
                    <a:cubicBezTo>
                      <a:pt x="6329969" y="1900406"/>
                      <a:pt x="6368637" y="1786526"/>
                      <a:pt x="6385798" y="1671419"/>
                    </a:cubicBezTo>
                    <a:lnTo>
                      <a:pt x="6395847" y="1556116"/>
                    </a:lnTo>
                    <a:close/>
                  </a:path>
                </a:pathLst>
              </a:custGeom>
              <a:gradFill>
                <a:gsLst>
                  <a:gs pos="0">
                    <a:srgbClr val="0165C5"/>
                  </a:gs>
                  <a:gs pos="100000">
                    <a:srgbClr val="0165C5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23" name="任意多边形: 形状 9"/>
              <p:cNvSpPr/>
              <p:nvPr/>
            </p:nvSpPr>
            <p:spPr>
              <a:xfrm rot="16200000">
                <a:off x="5253261" y="-515155"/>
                <a:ext cx="2180771" cy="2601486"/>
              </a:xfrm>
              <a:custGeom>
                <a:avLst/>
                <a:gdLst>
                  <a:gd name="connsiteX0" fmla="*/ 1880924 w 2180771"/>
                  <a:gd name="connsiteY0" fmla="*/ 763130 h 2601486"/>
                  <a:gd name="connsiteX1" fmla="*/ 1880924 w 2180771"/>
                  <a:gd name="connsiteY1" fmla="*/ 2530378 h 2601486"/>
                  <a:gd name="connsiteX2" fmla="*/ 1863032 w 2180771"/>
                  <a:gd name="connsiteY2" fmla="*/ 2536926 h 2601486"/>
                  <a:gd name="connsiteX3" fmla="*/ 1436007 w 2180771"/>
                  <a:gd name="connsiteY3" fmla="*/ 2601486 h 2601486"/>
                  <a:gd name="connsiteX4" fmla="*/ 0 w 2180771"/>
                  <a:gd name="connsiteY4" fmla="*/ 1165479 h 2601486"/>
                  <a:gd name="connsiteX5" fmla="*/ 522574 w 2180771"/>
                  <a:gd name="connsiteY5" fmla="*/ 57386 h 2601486"/>
                  <a:gd name="connsiteX6" fmla="*/ 599315 w 2180771"/>
                  <a:gd name="connsiteY6" fmla="*/ 0 h 2601486"/>
                  <a:gd name="connsiteX7" fmla="*/ 705163 w 2180771"/>
                  <a:gd name="connsiteY7" fmla="*/ 52521 h 2601486"/>
                  <a:gd name="connsiteX8" fmla="*/ 1704137 w 2180771"/>
                  <a:gd name="connsiteY8" fmla="*/ 629279 h 2601486"/>
                  <a:gd name="connsiteX9" fmla="*/ 1815005 w 2180771"/>
                  <a:gd name="connsiteY9" fmla="*/ 703972 h 2601486"/>
                  <a:gd name="connsiteX10" fmla="*/ 2006548 w 2180771"/>
                  <a:gd name="connsiteY10" fmla="*/ 907075 h 2601486"/>
                  <a:gd name="connsiteX11" fmla="*/ 1986860 w 2180771"/>
                  <a:gd name="connsiteY11" fmla="*/ 879387 h 2601486"/>
                  <a:gd name="connsiteX12" fmla="*/ 1995060 w 2180771"/>
                  <a:gd name="connsiteY12" fmla="*/ 889072 h 2601486"/>
                  <a:gd name="connsiteX13" fmla="*/ 2053189 w 2180771"/>
                  <a:gd name="connsiteY13" fmla="*/ 1931884 h 2601486"/>
                  <a:gd name="connsiteX14" fmla="*/ 2053176 w 2180771"/>
                  <a:gd name="connsiteY14" fmla="*/ 1931910 h 2601486"/>
                  <a:gd name="connsiteX15" fmla="*/ 1880925 w 2180771"/>
                  <a:gd name="connsiteY15" fmla="*/ 2230259 h 2601486"/>
                  <a:gd name="connsiteX16" fmla="*/ 1880925 w 2180771"/>
                  <a:gd name="connsiteY16" fmla="*/ 2230257 h 2601486"/>
                  <a:gd name="connsiteX17" fmla="*/ 2053176 w 2180771"/>
                  <a:gd name="connsiteY17" fmla="*/ 1931909 h 2601486"/>
                  <a:gd name="connsiteX18" fmla="*/ 2068692 w 2180771"/>
                  <a:gd name="connsiteY18" fmla="*/ 1007598 h 2601486"/>
                  <a:gd name="connsiteX19" fmla="*/ 2052044 w 2180771"/>
                  <a:gd name="connsiteY19" fmla="*/ 978380 h 2601486"/>
                  <a:gd name="connsiteX20" fmla="*/ 2063335 w 2180771"/>
                  <a:gd name="connsiteY20" fmla="*/ 996075 h 2601486"/>
                  <a:gd name="connsiteX21" fmla="*/ 2101939 w 2180771"/>
                  <a:gd name="connsiteY21" fmla="*/ 1833636 h 2601486"/>
                  <a:gd name="connsiteX22" fmla="*/ 2095166 w 2180771"/>
                  <a:gd name="connsiteY22" fmla="*/ 1850517 h 2601486"/>
                  <a:gd name="connsiteX23" fmla="*/ 2053189 w 2180771"/>
                  <a:gd name="connsiteY23" fmla="*/ 1931884 h 2601486"/>
                  <a:gd name="connsiteX24" fmla="*/ 2113879 w 2180771"/>
                  <a:gd name="connsiteY24" fmla="*/ 1803879 h 2601486"/>
                  <a:gd name="connsiteX25" fmla="*/ 2107267 w 2180771"/>
                  <a:gd name="connsiteY25" fmla="*/ 1822898 h 2601486"/>
                  <a:gd name="connsiteX26" fmla="*/ 2101939 w 2180771"/>
                  <a:gd name="connsiteY26" fmla="*/ 1833636 h 2601486"/>
                  <a:gd name="connsiteX27" fmla="*/ 2139904 w 2180771"/>
                  <a:gd name="connsiteY27" fmla="*/ 1729011 h 2601486"/>
                  <a:gd name="connsiteX28" fmla="*/ 2128657 w 2180771"/>
                  <a:gd name="connsiteY28" fmla="*/ 1767046 h 2601486"/>
                  <a:gd name="connsiteX29" fmla="*/ 2113879 w 2180771"/>
                  <a:gd name="connsiteY29" fmla="*/ 1803879 h 2601486"/>
                  <a:gd name="connsiteX30" fmla="*/ 2148810 w 2180771"/>
                  <a:gd name="connsiteY30" fmla="*/ 1698893 h 2601486"/>
                  <a:gd name="connsiteX31" fmla="*/ 2146335 w 2180771"/>
                  <a:gd name="connsiteY31" fmla="*/ 1710510 h 2601486"/>
                  <a:gd name="connsiteX32" fmla="*/ 2139904 w 2180771"/>
                  <a:gd name="connsiteY32" fmla="*/ 1729011 h 2601486"/>
                  <a:gd name="connsiteX33" fmla="*/ 2157689 w 2180771"/>
                  <a:gd name="connsiteY33" fmla="*/ 1251116 h 2601486"/>
                  <a:gd name="connsiteX34" fmla="*/ 2150333 w 2180771"/>
                  <a:gd name="connsiteY34" fmla="*/ 1218457 h 2601486"/>
                  <a:gd name="connsiteX35" fmla="*/ 2154097 w 2180771"/>
                  <a:gd name="connsiteY35" fmla="*/ 1230476 h 2601486"/>
                  <a:gd name="connsiteX36" fmla="*/ 2170719 w 2180771"/>
                  <a:gd name="connsiteY36" fmla="*/ 1596043 h 2601486"/>
                  <a:gd name="connsiteX37" fmla="*/ 2153795 w 2180771"/>
                  <a:gd name="connsiteY37" fmla="*/ 1682035 h 2601486"/>
                  <a:gd name="connsiteX38" fmla="*/ 2148810 w 2180771"/>
                  <a:gd name="connsiteY38" fmla="*/ 1698893 h 2601486"/>
                  <a:gd name="connsiteX39" fmla="*/ 2176181 w 2180771"/>
                  <a:gd name="connsiteY39" fmla="*/ 1367039 h 2601486"/>
                  <a:gd name="connsiteX40" fmla="*/ 2172063 w 2180771"/>
                  <a:gd name="connsiteY40" fmla="*/ 1333720 h 2601486"/>
                  <a:gd name="connsiteX41" fmla="*/ 2175673 w 2180771"/>
                  <a:gd name="connsiteY41" fmla="*/ 1354469 h 2601486"/>
                  <a:gd name="connsiteX42" fmla="*/ 2180771 w 2180771"/>
                  <a:gd name="connsiteY42" fmla="*/ 1480722 h 2601486"/>
                  <a:gd name="connsiteX43" fmla="*/ 2170722 w 2180771"/>
                  <a:gd name="connsiteY43" fmla="*/ 1596025 h 2601486"/>
                  <a:gd name="connsiteX44" fmla="*/ 2170719 w 2180771"/>
                  <a:gd name="connsiteY44" fmla="*/ 1596043 h 2601486"/>
                  <a:gd name="connsiteX45" fmla="*/ 2170722 w 2180771"/>
                  <a:gd name="connsiteY45" fmla="*/ 1596025 h 2601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2180771" h="2601486">
                    <a:moveTo>
                      <a:pt x="1880924" y="763130"/>
                    </a:moveTo>
                    <a:lnTo>
                      <a:pt x="1880924" y="2530378"/>
                    </a:lnTo>
                    <a:lnTo>
                      <a:pt x="1863032" y="2536926"/>
                    </a:lnTo>
                    <a:cubicBezTo>
                      <a:pt x="1728135" y="2578883"/>
                      <a:pt x="1584711" y="2601486"/>
                      <a:pt x="1436007" y="2601486"/>
                    </a:cubicBezTo>
                    <a:cubicBezTo>
                      <a:pt x="642922" y="2601486"/>
                      <a:pt x="0" y="1958564"/>
                      <a:pt x="0" y="1165479"/>
                    </a:cubicBezTo>
                    <a:cubicBezTo>
                      <a:pt x="0" y="719369"/>
                      <a:pt x="203425" y="320771"/>
                      <a:pt x="522574" y="57386"/>
                    </a:cubicBezTo>
                    <a:lnTo>
                      <a:pt x="599315" y="0"/>
                    </a:lnTo>
                    <a:lnTo>
                      <a:pt x="705163" y="52521"/>
                    </a:lnTo>
                    <a:lnTo>
                      <a:pt x="1704137" y="629279"/>
                    </a:lnTo>
                    <a:cubicBezTo>
                      <a:pt x="1743333" y="651909"/>
                      <a:pt x="1780314" y="676901"/>
                      <a:pt x="1815005" y="703972"/>
                    </a:cubicBezTo>
                    <a:close/>
                    <a:moveTo>
                      <a:pt x="2006548" y="907075"/>
                    </a:moveTo>
                    <a:lnTo>
                      <a:pt x="1986860" y="879387"/>
                    </a:lnTo>
                    <a:lnTo>
                      <a:pt x="1995060" y="889072"/>
                    </a:lnTo>
                    <a:close/>
                    <a:moveTo>
                      <a:pt x="2053189" y="1931884"/>
                    </a:moveTo>
                    <a:lnTo>
                      <a:pt x="2053176" y="1931910"/>
                    </a:lnTo>
                    <a:lnTo>
                      <a:pt x="1880925" y="2230259"/>
                    </a:lnTo>
                    <a:lnTo>
                      <a:pt x="1880925" y="2230257"/>
                    </a:lnTo>
                    <a:lnTo>
                      <a:pt x="2053176" y="1931909"/>
                    </a:lnTo>
                    <a:close/>
                    <a:moveTo>
                      <a:pt x="2068692" y="1007598"/>
                    </a:moveTo>
                    <a:lnTo>
                      <a:pt x="2052044" y="978380"/>
                    </a:lnTo>
                    <a:lnTo>
                      <a:pt x="2063335" y="996075"/>
                    </a:lnTo>
                    <a:close/>
                    <a:moveTo>
                      <a:pt x="2101939" y="1833636"/>
                    </a:moveTo>
                    <a:lnTo>
                      <a:pt x="2095166" y="1850517"/>
                    </a:lnTo>
                    <a:lnTo>
                      <a:pt x="2053189" y="1931884"/>
                    </a:lnTo>
                    <a:close/>
                    <a:moveTo>
                      <a:pt x="2113879" y="1803879"/>
                    </a:moveTo>
                    <a:lnTo>
                      <a:pt x="2107267" y="1822898"/>
                    </a:lnTo>
                    <a:lnTo>
                      <a:pt x="2101939" y="1833636"/>
                    </a:lnTo>
                    <a:close/>
                    <a:moveTo>
                      <a:pt x="2139904" y="1729011"/>
                    </a:moveTo>
                    <a:lnTo>
                      <a:pt x="2128657" y="1767046"/>
                    </a:lnTo>
                    <a:lnTo>
                      <a:pt x="2113879" y="1803879"/>
                    </a:lnTo>
                    <a:close/>
                    <a:moveTo>
                      <a:pt x="2148810" y="1698893"/>
                    </a:moveTo>
                    <a:lnTo>
                      <a:pt x="2146335" y="1710510"/>
                    </a:lnTo>
                    <a:lnTo>
                      <a:pt x="2139904" y="1729011"/>
                    </a:lnTo>
                    <a:close/>
                    <a:moveTo>
                      <a:pt x="2157689" y="1251116"/>
                    </a:moveTo>
                    <a:lnTo>
                      <a:pt x="2150333" y="1218457"/>
                    </a:lnTo>
                    <a:lnTo>
                      <a:pt x="2154097" y="1230476"/>
                    </a:lnTo>
                    <a:close/>
                    <a:moveTo>
                      <a:pt x="2170719" y="1596043"/>
                    </a:moveTo>
                    <a:lnTo>
                      <a:pt x="2153795" y="1682035"/>
                    </a:lnTo>
                    <a:lnTo>
                      <a:pt x="2148810" y="1698893"/>
                    </a:lnTo>
                    <a:close/>
                    <a:moveTo>
                      <a:pt x="2176181" y="1367039"/>
                    </a:moveTo>
                    <a:lnTo>
                      <a:pt x="2172063" y="1333720"/>
                    </a:lnTo>
                    <a:lnTo>
                      <a:pt x="2175673" y="1354469"/>
                    </a:lnTo>
                    <a:close/>
                    <a:moveTo>
                      <a:pt x="2180771" y="1480722"/>
                    </a:moveTo>
                    <a:cubicBezTo>
                      <a:pt x="2179773" y="1519151"/>
                      <a:pt x="2176442" y="1557656"/>
                      <a:pt x="2170722" y="1596025"/>
                    </a:cubicBezTo>
                    <a:lnTo>
                      <a:pt x="2170719" y="1596043"/>
                    </a:lnTo>
                    <a:lnTo>
                      <a:pt x="2170722" y="1596025"/>
                    </a:lnTo>
                    <a:close/>
                  </a:path>
                </a:pathLst>
              </a:custGeom>
              <a:gradFill>
                <a:gsLst>
                  <a:gs pos="0">
                    <a:srgbClr val="F2F9FF">
                      <a:alpha val="27000"/>
                    </a:srgbClr>
                  </a:gs>
                  <a:gs pos="100000">
                    <a:srgbClr val="F2F9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24" name="椭圆 23"/>
              <p:cNvSpPr/>
              <p:nvPr>
                <p:custDataLst>
                  <p:tags r:id="rId2"/>
                </p:custDataLst>
              </p:nvPr>
            </p:nvSpPr>
            <p:spPr>
              <a:xfrm>
                <a:off x="6781800" y="2709637"/>
                <a:ext cx="2438400" cy="2438400"/>
              </a:xfrm>
              <a:prstGeom prst="ellipse">
                <a:avLst/>
              </a:prstGeom>
              <a:gradFill>
                <a:gsLst>
                  <a:gs pos="0">
                    <a:srgbClr val="F2F9FF">
                      <a:alpha val="27000"/>
                    </a:srgbClr>
                  </a:gs>
                  <a:gs pos="100000">
                    <a:srgbClr val="F2F9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25" name="任意多边形: 形状 11"/>
              <p:cNvSpPr/>
              <p:nvPr/>
            </p:nvSpPr>
            <p:spPr>
              <a:xfrm rot="16200000">
                <a:off x="9418682" y="1817763"/>
                <a:ext cx="3851186" cy="1695450"/>
              </a:xfrm>
              <a:custGeom>
                <a:avLst/>
                <a:gdLst>
                  <a:gd name="connsiteX0" fmla="*/ 3851186 w 3851186"/>
                  <a:gd name="connsiteY0" fmla="*/ 1695450 h 1695450"/>
                  <a:gd name="connsiteX1" fmla="*/ 1839831 w 3851186"/>
                  <a:gd name="connsiteY1" fmla="*/ 1695450 h 1695450"/>
                  <a:gd name="connsiteX2" fmla="*/ 1306432 w 3851186"/>
                  <a:gd name="connsiteY2" fmla="*/ 1695450 h 1695450"/>
                  <a:gd name="connsiteX3" fmla="*/ 0 w 3851186"/>
                  <a:gd name="connsiteY3" fmla="*/ 1695450 h 1695450"/>
                  <a:gd name="connsiteX4" fmla="*/ 21970 w 3851186"/>
                  <a:gd name="connsiteY4" fmla="*/ 1551497 h 1695450"/>
                  <a:gd name="connsiteX5" fmla="*/ 1925594 w 3851186"/>
                  <a:gd name="connsiteY5" fmla="*/ 0 h 1695450"/>
                  <a:gd name="connsiteX6" fmla="*/ 3829216 w 3851186"/>
                  <a:gd name="connsiteY6" fmla="*/ 1551497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1186" h="1695450">
                    <a:moveTo>
                      <a:pt x="3851186" y="1695450"/>
                    </a:moveTo>
                    <a:lnTo>
                      <a:pt x="1839831" y="1695450"/>
                    </a:lnTo>
                    <a:lnTo>
                      <a:pt x="1306432" y="1695450"/>
                    </a:lnTo>
                    <a:lnTo>
                      <a:pt x="0" y="1695450"/>
                    </a:lnTo>
                    <a:lnTo>
                      <a:pt x="21970" y="1551497"/>
                    </a:lnTo>
                    <a:cubicBezTo>
                      <a:pt x="203158" y="666060"/>
                      <a:pt x="986593" y="0"/>
                      <a:pt x="1925594" y="0"/>
                    </a:cubicBezTo>
                    <a:cubicBezTo>
                      <a:pt x="2864594" y="0"/>
                      <a:pt x="3648029" y="666060"/>
                      <a:pt x="3829216" y="155149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9FF">
                      <a:alpha val="27000"/>
                    </a:srgbClr>
                  </a:gs>
                  <a:gs pos="100000">
                    <a:srgbClr val="F2F9FF">
                      <a:alpha val="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zh-CN" altLang="en-US"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  <p:cxnSp>
          <p:nvCxnSpPr>
            <p:cNvPr id="26" name="直接连接符 25"/>
            <p:cNvCxnSpPr/>
            <p:nvPr userDrawn="1">
              <p:custDataLst>
                <p:tags r:id="rId3"/>
              </p:custDataLst>
            </p:nvPr>
          </p:nvCxnSpPr>
          <p:spPr>
            <a:xfrm>
              <a:off x="5427535" y="1957388"/>
              <a:ext cx="168404" cy="328612"/>
            </a:xfrm>
            <a:prstGeom prst="line">
              <a:avLst/>
            </a:prstGeom>
            <a:ln w="12700">
              <a:solidFill>
                <a:srgbClr val="C8CBC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26" descr="logo+英文蓝色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0365"/>
            <a:ext cx="1176020" cy="229870"/>
          </a:xfrm>
          <a:prstGeom prst="rect">
            <a:avLst/>
          </a:prstGeom>
        </p:spPr>
      </p:pic>
      <p:sp>
        <p:nvSpPr>
          <p:cNvPr id="30" name="矩形 29"/>
          <p:cNvSpPr/>
          <p:nvPr>
            <p:custDataLst>
              <p:tags r:id="rId5"/>
            </p:custDataLst>
          </p:nvPr>
        </p:nvSpPr>
        <p:spPr>
          <a:xfrm>
            <a:off x="6579327" y="2588767"/>
            <a:ext cx="3352800" cy="2235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6"/>
            </p:custDataLst>
          </p:nvPr>
        </p:nvSpPr>
        <p:spPr>
          <a:xfrm>
            <a:off x="7554688" y="306145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dirty="0">
                <a:solidFill>
                  <a:srgbClr val="0463C4"/>
                </a:solidFill>
                <a:cs typeface="+mn-ea"/>
                <a:sym typeface="+mn-lt"/>
              </a:rPr>
              <a:t>教育合作</a:t>
            </a:r>
            <a:endParaRPr lang="zh-CN" altLang="en-US" sz="2400" dirty="0">
              <a:solidFill>
                <a:srgbClr val="0463C4"/>
              </a:solidFill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>
            <p:custDataLst>
              <p:tags r:id="rId7"/>
            </p:custDataLst>
          </p:nvPr>
        </p:nvSpPr>
        <p:spPr>
          <a:xfrm>
            <a:off x="7898380" y="2093204"/>
            <a:ext cx="714694" cy="714694"/>
          </a:xfrm>
          <a:prstGeom prst="ellipse">
            <a:avLst/>
          </a:prstGeom>
          <a:solidFill>
            <a:srgbClr val="0463C4"/>
          </a:solidFill>
          <a:ln w="57150">
            <a:solidFill>
              <a:srgbClr val="F4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cs typeface="+mn-ea"/>
                <a:sym typeface="+mn-lt"/>
              </a:rPr>
              <a:t>2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>
            <p:custDataLst>
              <p:tags r:id="rId8"/>
            </p:custDataLst>
          </p:nvPr>
        </p:nvSpPr>
        <p:spPr>
          <a:xfrm>
            <a:off x="314054" y="2588767"/>
            <a:ext cx="3352800" cy="2235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1289415" y="306145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dirty="0">
                <a:solidFill>
                  <a:srgbClr val="0463C4"/>
                </a:solidFill>
                <a:cs typeface="+mn-ea"/>
                <a:sym typeface="+mn-lt"/>
              </a:rPr>
              <a:t>项目合作</a:t>
            </a:r>
            <a:endParaRPr lang="zh-CN" altLang="en-US" sz="2400" dirty="0">
              <a:solidFill>
                <a:srgbClr val="0463C4"/>
              </a:solidFill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>
            <p:custDataLst>
              <p:tags r:id="rId10"/>
            </p:custDataLst>
          </p:nvPr>
        </p:nvSpPr>
        <p:spPr>
          <a:xfrm>
            <a:off x="614680" y="3538855"/>
            <a:ext cx="2919095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2000"/>
              </a:lnSpc>
            </a:pPr>
            <a:r>
              <a:rPr lang="zh-CN" altLang="en-US" sz="1600" b="1">
                <a:solidFill>
                  <a:schemeClr val="tx1"/>
                </a:solidFill>
                <a:sym typeface="+mn-ea"/>
              </a:rPr>
              <a:t>联系人：杜辉</a:t>
            </a:r>
            <a:endParaRPr lang="zh-CN" altLang="en-US" sz="1600" b="1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600" b="1">
                <a:solidFill>
                  <a:schemeClr val="tx1"/>
                </a:solidFill>
                <a:sym typeface="+mn-ea"/>
              </a:rPr>
              <a:t>电话：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18013825199</a:t>
            </a:r>
            <a:endParaRPr lang="en-US" altLang="zh-CN" sz="1600" b="1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600" b="1">
                <a:solidFill>
                  <a:schemeClr val="tx1"/>
                </a:solidFill>
                <a:sym typeface="+mn-ea"/>
              </a:rPr>
              <a:t>邮箱：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david@ebaina.com</a:t>
            </a:r>
            <a:endParaRPr lang="zh-CN" altLang="en-US" sz="1600" b="1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ts val="2000"/>
              </a:lnSpc>
            </a:pPr>
            <a:endParaRPr lang="zh-CN" altLang="en-US" sz="1600" b="1" dirty="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1"/>
            </p:custDataLst>
          </p:nvPr>
        </p:nvSpPr>
        <p:spPr>
          <a:xfrm>
            <a:off x="1633107" y="2093204"/>
            <a:ext cx="714694" cy="714694"/>
          </a:xfrm>
          <a:prstGeom prst="ellipse">
            <a:avLst/>
          </a:prstGeom>
          <a:solidFill>
            <a:srgbClr val="0463C4"/>
          </a:solidFill>
          <a:ln w="57150">
            <a:solidFill>
              <a:srgbClr val="F4F8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 dirty="0">
                <a:cs typeface="+mn-ea"/>
                <a:sym typeface="+mn-lt"/>
              </a:rPr>
              <a:t>1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12"/>
            </p:custDataLst>
          </p:nvPr>
        </p:nvSpPr>
        <p:spPr>
          <a:xfrm>
            <a:off x="6452235" y="3538855"/>
            <a:ext cx="3552190" cy="1116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2000"/>
              </a:lnSpc>
            </a:pPr>
            <a:r>
              <a:rPr lang="zh-CN" altLang="en-US" sz="1600" b="1">
                <a:solidFill>
                  <a:schemeClr val="tx1"/>
                </a:solidFill>
                <a:sym typeface="+mn-ea"/>
              </a:rPr>
              <a:t>联系人：江东平</a:t>
            </a:r>
            <a:endParaRPr lang="zh-CN" altLang="en-US" sz="1600" b="1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600" b="1">
                <a:solidFill>
                  <a:schemeClr val="tx1"/>
                </a:solidFill>
                <a:sym typeface="+mn-ea"/>
              </a:rPr>
              <a:t>电话：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15950573983</a:t>
            </a:r>
            <a:endParaRPr lang="en-US" altLang="zh-CN" sz="1600" b="1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ts val="2000"/>
              </a:lnSpc>
            </a:pPr>
            <a:r>
              <a:rPr lang="zh-CN" altLang="en-US" sz="1600" b="1">
                <a:solidFill>
                  <a:schemeClr val="tx1"/>
                </a:solidFill>
                <a:sym typeface="+mn-ea"/>
              </a:rPr>
              <a:t>邮箱：</a:t>
            </a:r>
            <a:r>
              <a:rPr lang="en-US" altLang="zh-CN" sz="1600" b="1">
                <a:solidFill>
                  <a:schemeClr val="tx1"/>
                </a:solidFill>
                <a:sym typeface="+mn-ea"/>
              </a:rPr>
              <a:t>jiangdongping@ebaina.com</a:t>
            </a:r>
            <a:endParaRPr lang="en-US" altLang="zh-CN" sz="1600" b="1">
              <a:solidFill>
                <a:schemeClr val="tx1"/>
              </a:solidFill>
              <a:sym typeface="+mn-ea"/>
            </a:endParaRPr>
          </a:p>
          <a:p>
            <a:pPr algn="ctr">
              <a:lnSpc>
                <a:spcPts val="2000"/>
              </a:lnSpc>
            </a:pPr>
            <a:endParaRPr lang="en-US" altLang="zh-CN" sz="1600" b="1" dirty="0">
              <a:solidFill>
                <a:schemeClr val="tx1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654425" y="2545080"/>
            <a:ext cx="2341245" cy="229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28225" y="2588895"/>
            <a:ext cx="228092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1" grpId="0"/>
      <p:bldP spid="33" grpId="0" bldLvl="0" animBg="1"/>
      <p:bldP spid="38" grpId="0" bldLvl="0" animBg="1"/>
      <p:bldP spid="39" grpId="0"/>
      <p:bldP spid="40" grpId="0"/>
      <p:bldP spid="41" grpId="0" bldLvl="0" animBg="1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-1484893" y="-344712"/>
            <a:ext cx="7221666" cy="7232166"/>
            <a:chOff x="4970334" y="-304798"/>
            <a:chExt cx="7221666" cy="6431342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3" name="任意多边形: 形状 12"/>
            <p:cNvSpPr/>
            <p:nvPr/>
          </p:nvSpPr>
          <p:spPr>
            <a:xfrm rot="16200000">
              <a:off x="5365496" y="-699960"/>
              <a:ext cx="6431342" cy="7221666"/>
            </a:xfrm>
            <a:custGeom>
              <a:avLst/>
              <a:gdLst>
                <a:gd name="connsiteX0" fmla="*/ 6096001 w 6395847"/>
                <a:gd name="connsiteY0" fmla="*/ 7221665 h 7221666"/>
                <a:gd name="connsiteX1" fmla="*/ 6096001 w 6395847"/>
                <a:gd name="connsiteY1" fmla="*/ 7221666 h 7221666"/>
                <a:gd name="connsiteX2" fmla="*/ 3314700 w 6395847"/>
                <a:gd name="connsiteY2" fmla="*/ 7221666 h 7221666"/>
                <a:gd name="connsiteX3" fmla="*/ 2781301 w 6395847"/>
                <a:gd name="connsiteY3" fmla="*/ 7221666 h 7221666"/>
                <a:gd name="connsiteX4" fmla="*/ 0 w 6395847"/>
                <a:gd name="connsiteY4" fmla="*/ 7221666 h 7221666"/>
                <a:gd name="connsiteX5" fmla="*/ 0 w 6395847"/>
                <a:gd name="connsiteY5" fmla="*/ 3447952 h 7221666"/>
                <a:gd name="connsiteX6" fmla="*/ 1 w 6395847"/>
                <a:gd name="connsiteY6" fmla="*/ 3447952 h 7221666"/>
                <a:gd name="connsiteX7" fmla="*/ 1 w 6395847"/>
                <a:gd name="connsiteY7" fmla="*/ 3019060 h 7221666"/>
                <a:gd name="connsiteX8" fmla="*/ 279301 w 6395847"/>
                <a:gd name="connsiteY8" fmla="*/ 2344769 h 7221666"/>
                <a:gd name="connsiteX9" fmla="*/ 405446 w 6395847"/>
                <a:gd name="connsiteY9" fmla="*/ 2240690 h 7221666"/>
                <a:gd name="connsiteX10" fmla="*/ 404464 w 6395847"/>
                <a:gd name="connsiteY10" fmla="*/ 2239038 h 7221666"/>
                <a:gd name="connsiteX11" fmla="*/ 415115 w 6395847"/>
                <a:gd name="connsiteY11" fmla="*/ 2232712 h 7221666"/>
                <a:gd name="connsiteX12" fmla="*/ 420431 w 6395847"/>
                <a:gd name="connsiteY12" fmla="*/ 2228326 h 7221666"/>
                <a:gd name="connsiteX13" fmla="*/ 444464 w 6395847"/>
                <a:gd name="connsiteY13" fmla="*/ 2215281 h 7221666"/>
                <a:gd name="connsiteX14" fmla="*/ 3989796 w 6395847"/>
                <a:gd name="connsiteY14" fmla="*/ 109665 h 7221666"/>
                <a:gd name="connsiteX15" fmla="*/ 3993587 w 6395847"/>
                <a:gd name="connsiteY15" fmla="*/ 116048 h 7221666"/>
                <a:gd name="connsiteX16" fmla="*/ 4025229 w 6395847"/>
                <a:gd name="connsiteY16" fmla="*/ 96652 h 7221666"/>
                <a:gd name="connsiteX17" fmla="*/ 4920239 w 6395847"/>
                <a:gd name="connsiteY17" fmla="*/ 127915 h 7221666"/>
                <a:gd name="connsiteX18" fmla="*/ 5919213 w 6395847"/>
                <a:gd name="connsiteY18" fmla="*/ 704673 h 7221666"/>
                <a:gd name="connsiteX19" fmla="*/ 6030081 w 6395847"/>
                <a:gd name="connsiteY19" fmla="*/ 779366 h 7221666"/>
                <a:gd name="connsiteX20" fmla="*/ 6096000 w 6395847"/>
                <a:gd name="connsiteY20" fmla="*/ 838524 h 7221666"/>
                <a:gd name="connsiteX21" fmla="*/ 6096000 w 6395847"/>
                <a:gd name="connsiteY21" fmla="*/ 7221665 h 7221666"/>
                <a:gd name="connsiteX22" fmla="*/ 6221624 w 6395847"/>
                <a:gd name="connsiteY22" fmla="*/ 982469 h 7221666"/>
                <a:gd name="connsiteX23" fmla="*/ 6201936 w 6395847"/>
                <a:gd name="connsiteY23" fmla="*/ 954781 h 7221666"/>
                <a:gd name="connsiteX24" fmla="*/ 6210136 w 6395847"/>
                <a:gd name="connsiteY24" fmla="*/ 964466 h 7221666"/>
                <a:gd name="connsiteX25" fmla="*/ 6283768 w 6395847"/>
                <a:gd name="connsiteY25" fmla="*/ 1082992 h 7221666"/>
                <a:gd name="connsiteX26" fmla="*/ 6267120 w 6395847"/>
                <a:gd name="connsiteY26" fmla="*/ 1053774 h 7221666"/>
                <a:gd name="connsiteX27" fmla="*/ 6278411 w 6395847"/>
                <a:gd name="connsiteY27" fmla="*/ 1071469 h 7221666"/>
                <a:gd name="connsiteX28" fmla="*/ 6372765 w 6395847"/>
                <a:gd name="connsiteY28" fmla="*/ 1326510 h 7221666"/>
                <a:gd name="connsiteX29" fmla="*/ 6365409 w 6395847"/>
                <a:gd name="connsiteY29" fmla="*/ 1293851 h 7221666"/>
                <a:gd name="connsiteX30" fmla="*/ 6369173 w 6395847"/>
                <a:gd name="connsiteY30" fmla="*/ 1305870 h 7221666"/>
                <a:gd name="connsiteX31" fmla="*/ 6391257 w 6395847"/>
                <a:gd name="connsiteY31" fmla="*/ 1442433 h 7221666"/>
                <a:gd name="connsiteX32" fmla="*/ 6387139 w 6395847"/>
                <a:gd name="connsiteY32" fmla="*/ 1409114 h 7221666"/>
                <a:gd name="connsiteX33" fmla="*/ 6390749 w 6395847"/>
                <a:gd name="connsiteY33" fmla="*/ 1429863 h 7221666"/>
                <a:gd name="connsiteX34" fmla="*/ 6395847 w 6395847"/>
                <a:gd name="connsiteY34" fmla="*/ 1556116 h 7221666"/>
                <a:gd name="connsiteX35" fmla="*/ 6268252 w 6395847"/>
                <a:gd name="connsiteY35" fmla="*/ 2007304 h 7221666"/>
                <a:gd name="connsiteX36" fmla="*/ 6096001 w 6395847"/>
                <a:gd name="connsiteY36" fmla="*/ 2305652 h 7221666"/>
                <a:gd name="connsiteX37" fmla="*/ 6096001 w 6395847"/>
                <a:gd name="connsiteY37" fmla="*/ 2305651 h 7221666"/>
                <a:gd name="connsiteX38" fmla="*/ 6268252 w 6395847"/>
                <a:gd name="connsiteY38" fmla="*/ 2007303 h 7221666"/>
                <a:gd name="connsiteX39" fmla="*/ 6385798 w 6395847"/>
                <a:gd name="connsiteY39" fmla="*/ 1671419 h 7221666"/>
                <a:gd name="connsiteX40" fmla="*/ 6395847 w 6395847"/>
                <a:gd name="connsiteY40" fmla="*/ 1556116 h 7221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395847" h="7221666">
                  <a:moveTo>
                    <a:pt x="6096001" y="7221665"/>
                  </a:moveTo>
                  <a:lnTo>
                    <a:pt x="6096001" y="7221666"/>
                  </a:lnTo>
                  <a:lnTo>
                    <a:pt x="3314700" y="7221666"/>
                  </a:lnTo>
                  <a:lnTo>
                    <a:pt x="2781301" y="7221666"/>
                  </a:lnTo>
                  <a:lnTo>
                    <a:pt x="0" y="7221666"/>
                  </a:lnTo>
                  <a:lnTo>
                    <a:pt x="0" y="3447952"/>
                  </a:lnTo>
                  <a:lnTo>
                    <a:pt x="1" y="3447952"/>
                  </a:lnTo>
                  <a:lnTo>
                    <a:pt x="1" y="3019060"/>
                  </a:lnTo>
                  <a:cubicBezTo>
                    <a:pt x="1" y="2755733"/>
                    <a:pt x="106735" y="2517335"/>
                    <a:pt x="279301" y="2344769"/>
                  </a:cubicBezTo>
                  <a:lnTo>
                    <a:pt x="405446" y="2240690"/>
                  </a:lnTo>
                  <a:lnTo>
                    <a:pt x="404464" y="2239038"/>
                  </a:lnTo>
                  <a:lnTo>
                    <a:pt x="415115" y="2232712"/>
                  </a:lnTo>
                  <a:lnTo>
                    <a:pt x="420431" y="2228326"/>
                  </a:lnTo>
                  <a:lnTo>
                    <a:pt x="444464" y="2215281"/>
                  </a:lnTo>
                  <a:lnTo>
                    <a:pt x="3989796" y="109665"/>
                  </a:lnTo>
                  <a:lnTo>
                    <a:pt x="3993587" y="116048"/>
                  </a:lnTo>
                  <a:lnTo>
                    <a:pt x="4025229" y="96652"/>
                  </a:lnTo>
                  <a:cubicBezTo>
                    <a:pt x="4300466" y="-37338"/>
                    <a:pt x="4635179" y="-36664"/>
                    <a:pt x="4920239" y="127915"/>
                  </a:cubicBezTo>
                  <a:lnTo>
                    <a:pt x="5919213" y="704673"/>
                  </a:lnTo>
                  <a:cubicBezTo>
                    <a:pt x="5958409" y="727303"/>
                    <a:pt x="5995390" y="752295"/>
                    <a:pt x="6030081" y="779366"/>
                  </a:cubicBezTo>
                  <a:lnTo>
                    <a:pt x="6096000" y="838524"/>
                  </a:lnTo>
                  <a:lnTo>
                    <a:pt x="6096000" y="7221665"/>
                  </a:lnTo>
                  <a:close/>
                  <a:moveTo>
                    <a:pt x="6221624" y="982469"/>
                  </a:moveTo>
                  <a:lnTo>
                    <a:pt x="6201936" y="954781"/>
                  </a:lnTo>
                  <a:lnTo>
                    <a:pt x="6210136" y="964466"/>
                  </a:lnTo>
                  <a:close/>
                  <a:moveTo>
                    <a:pt x="6283768" y="1082992"/>
                  </a:moveTo>
                  <a:lnTo>
                    <a:pt x="6267120" y="1053774"/>
                  </a:lnTo>
                  <a:lnTo>
                    <a:pt x="6278411" y="1071469"/>
                  </a:lnTo>
                  <a:close/>
                  <a:moveTo>
                    <a:pt x="6372765" y="1326510"/>
                  </a:moveTo>
                  <a:lnTo>
                    <a:pt x="6365409" y="1293851"/>
                  </a:lnTo>
                  <a:lnTo>
                    <a:pt x="6369173" y="1305870"/>
                  </a:lnTo>
                  <a:close/>
                  <a:moveTo>
                    <a:pt x="6391257" y="1442433"/>
                  </a:moveTo>
                  <a:lnTo>
                    <a:pt x="6387139" y="1409114"/>
                  </a:lnTo>
                  <a:lnTo>
                    <a:pt x="6390749" y="1429863"/>
                  </a:lnTo>
                  <a:close/>
                  <a:moveTo>
                    <a:pt x="6395847" y="1556116"/>
                  </a:moveTo>
                  <a:cubicBezTo>
                    <a:pt x="6391855" y="1709831"/>
                    <a:pt x="6350542" y="1864774"/>
                    <a:pt x="6268252" y="2007304"/>
                  </a:cubicBezTo>
                  <a:lnTo>
                    <a:pt x="6096001" y="2305652"/>
                  </a:lnTo>
                  <a:lnTo>
                    <a:pt x="6096001" y="2305651"/>
                  </a:lnTo>
                  <a:lnTo>
                    <a:pt x="6268252" y="2007303"/>
                  </a:lnTo>
                  <a:cubicBezTo>
                    <a:pt x="6329969" y="1900406"/>
                    <a:pt x="6368637" y="1786526"/>
                    <a:pt x="6385798" y="1671419"/>
                  </a:cubicBezTo>
                  <a:lnTo>
                    <a:pt x="6395847" y="1556116"/>
                  </a:lnTo>
                  <a:close/>
                </a:path>
              </a:pathLst>
            </a:custGeom>
            <a:gradFill>
              <a:gsLst>
                <a:gs pos="0">
                  <a:srgbClr val="0165C5"/>
                </a:gs>
                <a:gs pos="100000">
                  <a:srgbClr val="0165C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rot="16200000">
              <a:off x="5253261" y="-515155"/>
              <a:ext cx="2180771" cy="2601486"/>
            </a:xfrm>
            <a:custGeom>
              <a:avLst/>
              <a:gdLst>
                <a:gd name="connsiteX0" fmla="*/ 1880924 w 2180771"/>
                <a:gd name="connsiteY0" fmla="*/ 763130 h 2601486"/>
                <a:gd name="connsiteX1" fmla="*/ 1880924 w 2180771"/>
                <a:gd name="connsiteY1" fmla="*/ 2530378 h 2601486"/>
                <a:gd name="connsiteX2" fmla="*/ 1863032 w 2180771"/>
                <a:gd name="connsiteY2" fmla="*/ 2536926 h 2601486"/>
                <a:gd name="connsiteX3" fmla="*/ 1436007 w 2180771"/>
                <a:gd name="connsiteY3" fmla="*/ 2601486 h 2601486"/>
                <a:gd name="connsiteX4" fmla="*/ 0 w 2180771"/>
                <a:gd name="connsiteY4" fmla="*/ 1165479 h 2601486"/>
                <a:gd name="connsiteX5" fmla="*/ 522574 w 2180771"/>
                <a:gd name="connsiteY5" fmla="*/ 57386 h 2601486"/>
                <a:gd name="connsiteX6" fmla="*/ 599315 w 2180771"/>
                <a:gd name="connsiteY6" fmla="*/ 0 h 2601486"/>
                <a:gd name="connsiteX7" fmla="*/ 705163 w 2180771"/>
                <a:gd name="connsiteY7" fmla="*/ 52521 h 2601486"/>
                <a:gd name="connsiteX8" fmla="*/ 1704137 w 2180771"/>
                <a:gd name="connsiteY8" fmla="*/ 629279 h 2601486"/>
                <a:gd name="connsiteX9" fmla="*/ 1815005 w 2180771"/>
                <a:gd name="connsiteY9" fmla="*/ 703972 h 2601486"/>
                <a:gd name="connsiteX10" fmla="*/ 2006548 w 2180771"/>
                <a:gd name="connsiteY10" fmla="*/ 907075 h 2601486"/>
                <a:gd name="connsiteX11" fmla="*/ 1986860 w 2180771"/>
                <a:gd name="connsiteY11" fmla="*/ 879387 h 2601486"/>
                <a:gd name="connsiteX12" fmla="*/ 1995060 w 2180771"/>
                <a:gd name="connsiteY12" fmla="*/ 889072 h 2601486"/>
                <a:gd name="connsiteX13" fmla="*/ 2053189 w 2180771"/>
                <a:gd name="connsiteY13" fmla="*/ 1931884 h 2601486"/>
                <a:gd name="connsiteX14" fmla="*/ 2053176 w 2180771"/>
                <a:gd name="connsiteY14" fmla="*/ 1931910 h 2601486"/>
                <a:gd name="connsiteX15" fmla="*/ 1880925 w 2180771"/>
                <a:gd name="connsiteY15" fmla="*/ 2230259 h 2601486"/>
                <a:gd name="connsiteX16" fmla="*/ 1880925 w 2180771"/>
                <a:gd name="connsiteY16" fmla="*/ 2230257 h 2601486"/>
                <a:gd name="connsiteX17" fmla="*/ 2053176 w 2180771"/>
                <a:gd name="connsiteY17" fmla="*/ 1931909 h 2601486"/>
                <a:gd name="connsiteX18" fmla="*/ 2068692 w 2180771"/>
                <a:gd name="connsiteY18" fmla="*/ 1007598 h 2601486"/>
                <a:gd name="connsiteX19" fmla="*/ 2052044 w 2180771"/>
                <a:gd name="connsiteY19" fmla="*/ 978380 h 2601486"/>
                <a:gd name="connsiteX20" fmla="*/ 2063335 w 2180771"/>
                <a:gd name="connsiteY20" fmla="*/ 996075 h 2601486"/>
                <a:gd name="connsiteX21" fmla="*/ 2101939 w 2180771"/>
                <a:gd name="connsiteY21" fmla="*/ 1833636 h 2601486"/>
                <a:gd name="connsiteX22" fmla="*/ 2095166 w 2180771"/>
                <a:gd name="connsiteY22" fmla="*/ 1850517 h 2601486"/>
                <a:gd name="connsiteX23" fmla="*/ 2053189 w 2180771"/>
                <a:gd name="connsiteY23" fmla="*/ 1931884 h 2601486"/>
                <a:gd name="connsiteX24" fmla="*/ 2113879 w 2180771"/>
                <a:gd name="connsiteY24" fmla="*/ 1803879 h 2601486"/>
                <a:gd name="connsiteX25" fmla="*/ 2107267 w 2180771"/>
                <a:gd name="connsiteY25" fmla="*/ 1822898 h 2601486"/>
                <a:gd name="connsiteX26" fmla="*/ 2101939 w 2180771"/>
                <a:gd name="connsiteY26" fmla="*/ 1833636 h 2601486"/>
                <a:gd name="connsiteX27" fmla="*/ 2139904 w 2180771"/>
                <a:gd name="connsiteY27" fmla="*/ 1729011 h 2601486"/>
                <a:gd name="connsiteX28" fmla="*/ 2128657 w 2180771"/>
                <a:gd name="connsiteY28" fmla="*/ 1767046 h 2601486"/>
                <a:gd name="connsiteX29" fmla="*/ 2113879 w 2180771"/>
                <a:gd name="connsiteY29" fmla="*/ 1803879 h 2601486"/>
                <a:gd name="connsiteX30" fmla="*/ 2148810 w 2180771"/>
                <a:gd name="connsiteY30" fmla="*/ 1698893 h 2601486"/>
                <a:gd name="connsiteX31" fmla="*/ 2146335 w 2180771"/>
                <a:gd name="connsiteY31" fmla="*/ 1710510 h 2601486"/>
                <a:gd name="connsiteX32" fmla="*/ 2139904 w 2180771"/>
                <a:gd name="connsiteY32" fmla="*/ 1729011 h 2601486"/>
                <a:gd name="connsiteX33" fmla="*/ 2157689 w 2180771"/>
                <a:gd name="connsiteY33" fmla="*/ 1251116 h 2601486"/>
                <a:gd name="connsiteX34" fmla="*/ 2150333 w 2180771"/>
                <a:gd name="connsiteY34" fmla="*/ 1218457 h 2601486"/>
                <a:gd name="connsiteX35" fmla="*/ 2154097 w 2180771"/>
                <a:gd name="connsiteY35" fmla="*/ 1230476 h 2601486"/>
                <a:gd name="connsiteX36" fmla="*/ 2170719 w 2180771"/>
                <a:gd name="connsiteY36" fmla="*/ 1596043 h 2601486"/>
                <a:gd name="connsiteX37" fmla="*/ 2153795 w 2180771"/>
                <a:gd name="connsiteY37" fmla="*/ 1682035 h 2601486"/>
                <a:gd name="connsiteX38" fmla="*/ 2148810 w 2180771"/>
                <a:gd name="connsiteY38" fmla="*/ 1698893 h 2601486"/>
                <a:gd name="connsiteX39" fmla="*/ 2176181 w 2180771"/>
                <a:gd name="connsiteY39" fmla="*/ 1367039 h 2601486"/>
                <a:gd name="connsiteX40" fmla="*/ 2172063 w 2180771"/>
                <a:gd name="connsiteY40" fmla="*/ 1333720 h 2601486"/>
                <a:gd name="connsiteX41" fmla="*/ 2175673 w 2180771"/>
                <a:gd name="connsiteY41" fmla="*/ 1354469 h 2601486"/>
                <a:gd name="connsiteX42" fmla="*/ 2180771 w 2180771"/>
                <a:gd name="connsiteY42" fmla="*/ 1480722 h 2601486"/>
                <a:gd name="connsiteX43" fmla="*/ 2170722 w 2180771"/>
                <a:gd name="connsiteY43" fmla="*/ 1596025 h 2601486"/>
                <a:gd name="connsiteX44" fmla="*/ 2170719 w 2180771"/>
                <a:gd name="connsiteY44" fmla="*/ 1596043 h 2601486"/>
                <a:gd name="connsiteX45" fmla="*/ 2170722 w 2180771"/>
                <a:gd name="connsiteY45" fmla="*/ 1596025 h 2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180771" h="2601486">
                  <a:moveTo>
                    <a:pt x="1880924" y="763130"/>
                  </a:moveTo>
                  <a:lnTo>
                    <a:pt x="1880924" y="2530378"/>
                  </a:lnTo>
                  <a:lnTo>
                    <a:pt x="1863032" y="2536926"/>
                  </a:lnTo>
                  <a:cubicBezTo>
                    <a:pt x="1728135" y="2578883"/>
                    <a:pt x="1584711" y="2601486"/>
                    <a:pt x="1436007" y="2601486"/>
                  </a:cubicBezTo>
                  <a:cubicBezTo>
                    <a:pt x="642922" y="2601486"/>
                    <a:pt x="0" y="1958564"/>
                    <a:pt x="0" y="1165479"/>
                  </a:cubicBezTo>
                  <a:cubicBezTo>
                    <a:pt x="0" y="719369"/>
                    <a:pt x="203425" y="320771"/>
                    <a:pt x="522574" y="57386"/>
                  </a:cubicBezTo>
                  <a:lnTo>
                    <a:pt x="599315" y="0"/>
                  </a:lnTo>
                  <a:lnTo>
                    <a:pt x="705163" y="52521"/>
                  </a:lnTo>
                  <a:lnTo>
                    <a:pt x="1704137" y="629279"/>
                  </a:lnTo>
                  <a:cubicBezTo>
                    <a:pt x="1743333" y="651909"/>
                    <a:pt x="1780314" y="676901"/>
                    <a:pt x="1815005" y="703972"/>
                  </a:cubicBezTo>
                  <a:close/>
                  <a:moveTo>
                    <a:pt x="2006548" y="907075"/>
                  </a:moveTo>
                  <a:lnTo>
                    <a:pt x="1986860" y="879387"/>
                  </a:lnTo>
                  <a:lnTo>
                    <a:pt x="1995060" y="889072"/>
                  </a:lnTo>
                  <a:close/>
                  <a:moveTo>
                    <a:pt x="2053189" y="1931884"/>
                  </a:moveTo>
                  <a:lnTo>
                    <a:pt x="2053176" y="1931910"/>
                  </a:lnTo>
                  <a:lnTo>
                    <a:pt x="1880925" y="2230259"/>
                  </a:lnTo>
                  <a:lnTo>
                    <a:pt x="1880925" y="2230257"/>
                  </a:lnTo>
                  <a:lnTo>
                    <a:pt x="2053176" y="1931909"/>
                  </a:lnTo>
                  <a:close/>
                  <a:moveTo>
                    <a:pt x="2068692" y="1007598"/>
                  </a:moveTo>
                  <a:lnTo>
                    <a:pt x="2052044" y="978380"/>
                  </a:lnTo>
                  <a:lnTo>
                    <a:pt x="2063335" y="996075"/>
                  </a:lnTo>
                  <a:close/>
                  <a:moveTo>
                    <a:pt x="2101939" y="1833636"/>
                  </a:moveTo>
                  <a:lnTo>
                    <a:pt x="2095166" y="1850517"/>
                  </a:lnTo>
                  <a:lnTo>
                    <a:pt x="2053189" y="1931884"/>
                  </a:lnTo>
                  <a:close/>
                  <a:moveTo>
                    <a:pt x="2113879" y="1803879"/>
                  </a:moveTo>
                  <a:lnTo>
                    <a:pt x="2107267" y="1822898"/>
                  </a:lnTo>
                  <a:lnTo>
                    <a:pt x="2101939" y="1833636"/>
                  </a:lnTo>
                  <a:close/>
                  <a:moveTo>
                    <a:pt x="2139904" y="1729011"/>
                  </a:moveTo>
                  <a:lnTo>
                    <a:pt x="2128657" y="1767046"/>
                  </a:lnTo>
                  <a:lnTo>
                    <a:pt x="2113879" y="1803879"/>
                  </a:lnTo>
                  <a:close/>
                  <a:moveTo>
                    <a:pt x="2148810" y="1698893"/>
                  </a:moveTo>
                  <a:lnTo>
                    <a:pt x="2146335" y="1710510"/>
                  </a:lnTo>
                  <a:lnTo>
                    <a:pt x="2139904" y="1729011"/>
                  </a:lnTo>
                  <a:close/>
                  <a:moveTo>
                    <a:pt x="2157689" y="1251116"/>
                  </a:moveTo>
                  <a:lnTo>
                    <a:pt x="2150333" y="1218457"/>
                  </a:lnTo>
                  <a:lnTo>
                    <a:pt x="2154097" y="1230476"/>
                  </a:lnTo>
                  <a:close/>
                  <a:moveTo>
                    <a:pt x="2170719" y="1596043"/>
                  </a:moveTo>
                  <a:lnTo>
                    <a:pt x="2153795" y="1682035"/>
                  </a:lnTo>
                  <a:lnTo>
                    <a:pt x="2148810" y="1698893"/>
                  </a:lnTo>
                  <a:close/>
                  <a:moveTo>
                    <a:pt x="2176181" y="1367039"/>
                  </a:moveTo>
                  <a:lnTo>
                    <a:pt x="2172063" y="1333720"/>
                  </a:lnTo>
                  <a:lnTo>
                    <a:pt x="2175673" y="1354469"/>
                  </a:lnTo>
                  <a:close/>
                  <a:moveTo>
                    <a:pt x="2180771" y="1480722"/>
                  </a:moveTo>
                  <a:cubicBezTo>
                    <a:pt x="2179773" y="1519151"/>
                    <a:pt x="2176442" y="1557656"/>
                    <a:pt x="2170722" y="1596025"/>
                  </a:cubicBezTo>
                  <a:lnTo>
                    <a:pt x="2170719" y="1596043"/>
                  </a:lnTo>
                  <a:lnTo>
                    <a:pt x="2170722" y="1596025"/>
                  </a:lnTo>
                  <a:close/>
                </a:path>
              </a:pathLst>
            </a:custGeom>
            <a:gradFill>
              <a:gsLst>
                <a:gs pos="0">
                  <a:srgbClr val="F2F9FF">
                    <a:alpha val="27000"/>
                  </a:srgbClr>
                </a:gs>
                <a:gs pos="100000">
                  <a:srgbClr val="F2F9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690135" y="2426414"/>
              <a:ext cx="1961282" cy="1961282"/>
            </a:xfrm>
            <a:prstGeom prst="ellipse">
              <a:avLst/>
            </a:prstGeom>
            <a:gradFill>
              <a:gsLst>
                <a:gs pos="0">
                  <a:srgbClr val="F2F9FF">
                    <a:alpha val="27000"/>
                  </a:srgbClr>
                </a:gs>
                <a:gs pos="100000">
                  <a:srgbClr val="F2F9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 rot="16200000">
              <a:off x="8765537" y="2166106"/>
              <a:ext cx="3851186" cy="1695450"/>
            </a:xfrm>
            <a:custGeom>
              <a:avLst/>
              <a:gdLst>
                <a:gd name="connsiteX0" fmla="*/ 3851186 w 3851186"/>
                <a:gd name="connsiteY0" fmla="*/ 1695450 h 1695450"/>
                <a:gd name="connsiteX1" fmla="*/ 1839831 w 3851186"/>
                <a:gd name="connsiteY1" fmla="*/ 1695450 h 1695450"/>
                <a:gd name="connsiteX2" fmla="*/ 1306432 w 3851186"/>
                <a:gd name="connsiteY2" fmla="*/ 1695450 h 1695450"/>
                <a:gd name="connsiteX3" fmla="*/ 0 w 3851186"/>
                <a:gd name="connsiteY3" fmla="*/ 1695450 h 1695450"/>
                <a:gd name="connsiteX4" fmla="*/ 21970 w 3851186"/>
                <a:gd name="connsiteY4" fmla="*/ 1551497 h 1695450"/>
                <a:gd name="connsiteX5" fmla="*/ 1925594 w 3851186"/>
                <a:gd name="connsiteY5" fmla="*/ 0 h 1695450"/>
                <a:gd name="connsiteX6" fmla="*/ 3829216 w 3851186"/>
                <a:gd name="connsiteY6" fmla="*/ 1551497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186" h="1695450">
                  <a:moveTo>
                    <a:pt x="3851186" y="1695450"/>
                  </a:moveTo>
                  <a:lnTo>
                    <a:pt x="1839831" y="1695450"/>
                  </a:lnTo>
                  <a:lnTo>
                    <a:pt x="1306432" y="1695450"/>
                  </a:lnTo>
                  <a:lnTo>
                    <a:pt x="0" y="1695450"/>
                  </a:lnTo>
                  <a:lnTo>
                    <a:pt x="21970" y="1551497"/>
                  </a:lnTo>
                  <a:cubicBezTo>
                    <a:pt x="203158" y="666060"/>
                    <a:pt x="986593" y="0"/>
                    <a:pt x="1925594" y="0"/>
                  </a:cubicBezTo>
                  <a:cubicBezTo>
                    <a:pt x="2864594" y="0"/>
                    <a:pt x="3648029" y="666060"/>
                    <a:pt x="3829216" y="1551497"/>
                  </a:cubicBezTo>
                  <a:close/>
                </a:path>
              </a:pathLst>
            </a:custGeom>
            <a:gradFill>
              <a:gsLst>
                <a:gs pos="0">
                  <a:srgbClr val="F2F9FF">
                    <a:alpha val="27000"/>
                  </a:srgbClr>
                </a:gs>
                <a:gs pos="100000">
                  <a:srgbClr val="F2F9FF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sp>
        <p:nvSpPr>
          <p:cNvPr id="23" name="任意多边形: 形状 22"/>
          <p:cNvSpPr/>
          <p:nvPr userDrawn="1"/>
        </p:nvSpPr>
        <p:spPr>
          <a:xfrm flipH="1">
            <a:off x="10602589" y="2807982"/>
            <a:ext cx="1583750" cy="3179395"/>
          </a:xfrm>
          <a:custGeom>
            <a:avLst/>
            <a:gdLst>
              <a:gd name="connsiteX0" fmla="*/ 0 w 1252875"/>
              <a:gd name="connsiteY0" fmla="*/ 0 h 2515160"/>
              <a:gd name="connsiteX1" fmla="*/ 123651 w 1252875"/>
              <a:gd name="connsiteY1" fmla="*/ 6244 h 2515160"/>
              <a:gd name="connsiteX2" fmla="*/ 1252875 w 1252875"/>
              <a:gd name="connsiteY2" fmla="*/ 1257580 h 2515160"/>
              <a:gd name="connsiteX3" fmla="*/ 123651 w 1252875"/>
              <a:gd name="connsiteY3" fmla="*/ 2508916 h 2515160"/>
              <a:gd name="connsiteX4" fmla="*/ 0 w 1252875"/>
              <a:gd name="connsiteY4" fmla="*/ 2515160 h 251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875" h="2515160">
                <a:moveTo>
                  <a:pt x="0" y="0"/>
                </a:moveTo>
                <a:lnTo>
                  <a:pt x="123651" y="6244"/>
                </a:lnTo>
                <a:cubicBezTo>
                  <a:pt x="757919" y="70658"/>
                  <a:pt x="1252875" y="606318"/>
                  <a:pt x="1252875" y="1257580"/>
                </a:cubicBezTo>
                <a:cubicBezTo>
                  <a:pt x="1252875" y="1908843"/>
                  <a:pt x="757919" y="2444503"/>
                  <a:pt x="123651" y="2508916"/>
                </a:cubicBezTo>
                <a:lnTo>
                  <a:pt x="0" y="2515160"/>
                </a:lnTo>
                <a:close/>
              </a:path>
            </a:pathLst>
          </a:custGeom>
          <a:gradFill>
            <a:gsLst>
              <a:gs pos="0">
                <a:srgbClr val="0165C5">
                  <a:alpha val="7000"/>
                </a:srgbClr>
              </a:gs>
              <a:gs pos="100000">
                <a:srgbClr val="F2F9FF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24" name="任意多边形: 形状 23"/>
          <p:cNvSpPr/>
          <p:nvPr userDrawn="1"/>
        </p:nvSpPr>
        <p:spPr>
          <a:xfrm flipH="1">
            <a:off x="4004166" y="5295998"/>
            <a:ext cx="4134465" cy="1591455"/>
          </a:xfrm>
          <a:custGeom>
            <a:avLst/>
            <a:gdLst>
              <a:gd name="connsiteX0" fmla="*/ 1936014 w 3872028"/>
              <a:gd name="connsiteY0" fmla="*/ 0 h 1490437"/>
              <a:gd name="connsiteX1" fmla="*/ 3851067 w 3872028"/>
              <a:gd name="connsiteY1" fmla="*/ 1408917 h 1490437"/>
              <a:gd name="connsiteX2" fmla="*/ 3872028 w 3872028"/>
              <a:gd name="connsiteY2" fmla="*/ 1490437 h 1490437"/>
              <a:gd name="connsiteX3" fmla="*/ 0 w 3872028"/>
              <a:gd name="connsiteY3" fmla="*/ 1490437 h 1490437"/>
              <a:gd name="connsiteX4" fmla="*/ 20961 w 3872028"/>
              <a:gd name="connsiteY4" fmla="*/ 1408917 h 1490437"/>
              <a:gd name="connsiteX5" fmla="*/ 1936014 w 3872028"/>
              <a:gd name="connsiteY5" fmla="*/ 0 h 149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2028" h="1490437">
                <a:moveTo>
                  <a:pt x="1936014" y="0"/>
                </a:moveTo>
                <a:cubicBezTo>
                  <a:pt x="2835812" y="0"/>
                  <a:pt x="3597185" y="592662"/>
                  <a:pt x="3851067" y="1408917"/>
                </a:cubicBezTo>
                <a:lnTo>
                  <a:pt x="3872028" y="1490437"/>
                </a:lnTo>
                <a:lnTo>
                  <a:pt x="0" y="1490437"/>
                </a:lnTo>
                <a:lnTo>
                  <a:pt x="20961" y="1408917"/>
                </a:lnTo>
                <a:cubicBezTo>
                  <a:pt x="274843" y="592662"/>
                  <a:pt x="1036217" y="0"/>
                  <a:pt x="1936014" y="0"/>
                </a:cubicBezTo>
                <a:close/>
              </a:path>
            </a:pathLst>
          </a:custGeom>
          <a:gradFill>
            <a:gsLst>
              <a:gs pos="0">
                <a:srgbClr val="0165C5">
                  <a:alpha val="7000"/>
                </a:srgbClr>
              </a:gs>
              <a:gs pos="100000">
                <a:srgbClr val="F2F9FF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32" name="椭圆 31"/>
          <p:cNvSpPr/>
          <p:nvPr userDrawn="1"/>
        </p:nvSpPr>
        <p:spPr>
          <a:xfrm>
            <a:off x="5957217" y="2662814"/>
            <a:ext cx="1519677" cy="1519677"/>
          </a:xfrm>
          <a:prstGeom prst="ellipse">
            <a:avLst/>
          </a:prstGeom>
          <a:gradFill>
            <a:gsLst>
              <a:gs pos="0">
                <a:srgbClr val="0165C5">
                  <a:alpha val="7000"/>
                </a:srgbClr>
              </a:gs>
              <a:gs pos="100000">
                <a:srgbClr val="F2F9FF">
                  <a:alpha val="2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532727" y="3133938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+mn-ea"/>
                <a:sym typeface="+mn-lt"/>
              </a:rPr>
              <a:t>目录</a:t>
            </a:r>
            <a:endParaRPr lang="zh-CN" altLang="en-US" sz="44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0204" y="2311400"/>
            <a:ext cx="2770596" cy="921923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Content</a:t>
            </a:r>
            <a:endParaRPr lang="zh-CN" altLang="en-US" sz="88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1580" y="817880"/>
            <a:ext cx="3771265" cy="4605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ts val="4400"/>
              </a:lnSpc>
            </a:pPr>
            <a:r>
              <a:rPr lang="zh-CN" altLang="en-US"/>
              <a:t>高校人才的培养及就业现状</a:t>
            </a:r>
            <a:endParaRPr lang="zh-CN" altLang="en-US"/>
          </a:p>
          <a:p>
            <a:pPr indent="0" fontAlgn="auto">
              <a:lnSpc>
                <a:spcPts val="4400"/>
              </a:lnSpc>
            </a:pPr>
            <a:r>
              <a:rPr lang="en-US" altLang="zh-CN"/>
              <a:t>openEuler</a:t>
            </a:r>
            <a:r>
              <a:rPr lang="zh-CN" altLang="en-US"/>
              <a:t>和</a:t>
            </a:r>
            <a:r>
              <a:rPr lang="en-US" altLang="zh-CN"/>
              <a:t>openHarmony</a:t>
            </a:r>
            <a:endParaRPr lang="en-US" altLang="zh-CN"/>
          </a:p>
          <a:p>
            <a:pPr indent="0" fontAlgn="auto">
              <a:lnSpc>
                <a:spcPts val="4400"/>
              </a:lnSpc>
            </a:pPr>
            <a:r>
              <a:rPr lang="zh-CN" altLang="en-US"/>
              <a:t>两大操作系统的产业生态</a:t>
            </a:r>
            <a:endParaRPr lang="zh-CN" altLang="en-US"/>
          </a:p>
          <a:p>
            <a:pPr indent="0" fontAlgn="auto">
              <a:lnSpc>
                <a:spcPts val="4400"/>
              </a:lnSpc>
            </a:pPr>
            <a:r>
              <a:rPr lang="zh-CN" altLang="en-US"/>
              <a:t>无人系统的市场规模</a:t>
            </a:r>
            <a:endParaRPr lang="zh-CN" altLang="en-US"/>
          </a:p>
          <a:p>
            <a:pPr indent="0" fontAlgn="auto">
              <a:lnSpc>
                <a:spcPts val="4400"/>
              </a:lnSpc>
            </a:pPr>
            <a:r>
              <a:rPr lang="en-US" altLang="zh-CN"/>
              <a:t>Ebaina </a:t>
            </a:r>
            <a:r>
              <a:rPr lang="zh-CN" altLang="en-US"/>
              <a:t>教育产品包</a:t>
            </a:r>
            <a:endParaRPr lang="zh-CN" altLang="en-US"/>
          </a:p>
          <a:p>
            <a:pPr indent="0" fontAlgn="auto">
              <a:lnSpc>
                <a:spcPts val="4400"/>
              </a:lnSpc>
            </a:pPr>
            <a:r>
              <a:rPr lang="zh-CN" altLang="en-US"/>
              <a:t>实战培训</a:t>
            </a:r>
            <a:endParaRPr lang="zh-CN" altLang="en-US"/>
          </a:p>
          <a:p>
            <a:pPr indent="0" fontAlgn="auto">
              <a:lnSpc>
                <a:spcPts val="4400"/>
              </a:lnSpc>
            </a:pPr>
            <a:r>
              <a:rPr lang="zh-CN" altLang="en-US"/>
              <a:t>未来展望</a:t>
            </a:r>
            <a:endParaRPr lang="zh-CN" altLang="en-US"/>
          </a:p>
          <a:p>
            <a:pPr indent="0" fontAlgn="auto">
              <a:lnSpc>
                <a:spcPts val="4400"/>
              </a:lnSpc>
            </a:pPr>
            <a:r>
              <a:rPr lang="en-US">
                <a:sym typeface="+mn-ea"/>
              </a:rPr>
              <a:t>EbainaOS</a:t>
            </a:r>
            <a:r>
              <a:rPr lang="zh-CN" altLang="en-US">
                <a:sym typeface="+mn-ea"/>
              </a:rPr>
              <a:t>商业发行版</a:t>
            </a:r>
            <a:endParaRPr lang="zh-CN" altLang="en-US">
              <a:sym typeface="+mn-ea"/>
            </a:endParaRPr>
          </a:p>
        </p:txBody>
      </p:sp>
      <p:sp>
        <p:nvSpPr>
          <p:cNvPr id="5" name="任意多边形: 形状 20"/>
          <p:cNvSpPr/>
          <p:nvPr userDrawn="1">
            <p:custDataLst>
              <p:tags r:id="rId1"/>
            </p:custDataLst>
          </p:nvPr>
        </p:nvSpPr>
        <p:spPr>
          <a:xfrm>
            <a:off x="7014210" y="996315"/>
            <a:ext cx="432000" cy="432000"/>
          </a:xfrm>
          <a:prstGeom prst="ellipse">
            <a:avLst/>
          </a:prstGeom>
          <a:solidFill>
            <a:srgbClr val="02B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任意多边形: 形状 20"/>
          <p:cNvSpPr/>
          <p:nvPr userDrawn="1">
            <p:custDataLst>
              <p:tags r:id="rId2"/>
            </p:custDataLst>
          </p:nvPr>
        </p:nvSpPr>
        <p:spPr>
          <a:xfrm>
            <a:off x="7014210" y="1555115"/>
            <a:ext cx="432000" cy="432000"/>
          </a:xfrm>
          <a:prstGeom prst="ellipse">
            <a:avLst/>
          </a:prstGeom>
          <a:solidFill>
            <a:srgbClr val="02B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任意多边形: 形状 20"/>
          <p:cNvSpPr/>
          <p:nvPr userDrawn="1">
            <p:custDataLst>
              <p:tags r:id="rId3"/>
            </p:custDataLst>
          </p:nvPr>
        </p:nvSpPr>
        <p:spPr>
          <a:xfrm>
            <a:off x="7014210" y="2102485"/>
            <a:ext cx="432000" cy="432000"/>
          </a:xfrm>
          <a:prstGeom prst="ellipse">
            <a:avLst/>
          </a:prstGeom>
          <a:solidFill>
            <a:srgbClr val="02B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任意多边形: 形状 20"/>
          <p:cNvSpPr/>
          <p:nvPr userDrawn="1">
            <p:custDataLst>
              <p:tags r:id="rId4"/>
            </p:custDataLst>
          </p:nvPr>
        </p:nvSpPr>
        <p:spPr>
          <a:xfrm>
            <a:off x="7014210" y="2649855"/>
            <a:ext cx="432000" cy="432000"/>
          </a:xfrm>
          <a:prstGeom prst="ellipse">
            <a:avLst/>
          </a:prstGeom>
          <a:solidFill>
            <a:srgbClr val="02B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任意多边形: 形状 20"/>
          <p:cNvSpPr/>
          <p:nvPr userDrawn="1">
            <p:custDataLst>
              <p:tags r:id="rId5"/>
            </p:custDataLst>
          </p:nvPr>
        </p:nvSpPr>
        <p:spPr>
          <a:xfrm>
            <a:off x="7014210" y="3242945"/>
            <a:ext cx="432000" cy="432000"/>
          </a:xfrm>
          <a:prstGeom prst="ellipse">
            <a:avLst/>
          </a:prstGeom>
          <a:solidFill>
            <a:srgbClr val="02B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任意多边形: 形状 20"/>
          <p:cNvSpPr/>
          <p:nvPr userDrawn="1">
            <p:custDataLst>
              <p:tags r:id="rId6"/>
            </p:custDataLst>
          </p:nvPr>
        </p:nvSpPr>
        <p:spPr>
          <a:xfrm>
            <a:off x="7045325" y="3807460"/>
            <a:ext cx="432000" cy="432000"/>
          </a:xfrm>
          <a:prstGeom prst="ellipse">
            <a:avLst/>
          </a:prstGeom>
          <a:solidFill>
            <a:srgbClr val="02B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任意多边形: 形状 20"/>
          <p:cNvSpPr/>
          <p:nvPr userDrawn="1">
            <p:custDataLst>
              <p:tags r:id="rId7"/>
            </p:custDataLst>
          </p:nvPr>
        </p:nvSpPr>
        <p:spPr>
          <a:xfrm>
            <a:off x="7045325" y="4383405"/>
            <a:ext cx="432000" cy="432000"/>
          </a:xfrm>
          <a:prstGeom prst="ellipse">
            <a:avLst/>
          </a:prstGeom>
          <a:solidFill>
            <a:srgbClr val="02B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07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任意多边形: 形状 20"/>
          <p:cNvSpPr/>
          <p:nvPr userDrawn="1">
            <p:custDataLst>
              <p:tags r:id="rId8"/>
            </p:custDataLst>
          </p:nvPr>
        </p:nvSpPr>
        <p:spPr>
          <a:xfrm>
            <a:off x="7045325" y="4926965"/>
            <a:ext cx="432000" cy="432000"/>
          </a:xfrm>
          <a:prstGeom prst="ellipse">
            <a:avLst/>
          </a:prstGeom>
          <a:solidFill>
            <a:srgbClr val="02B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08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22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: 圆角 24"/>
          <p:cNvSpPr/>
          <p:nvPr/>
        </p:nvSpPr>
        <p:spPr>
          <a:xfrm>
            <a:off x="9700067" y="3696003"/>
            <a:ext cx="2605060" cy="3784763"/>
          </a:xfrm>
          <a:prstGeom prst="roundRect">
            <a:avLst>
              <a:gd name="adj" fmla="val 460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20000"/>
                      </a:schemeClr>
                    </a:gs>
                  </a:gsLst>
                  <a:lin ang="5400000" scaled="1"/>
                  <a:tileRect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 2.0 45 Light" panose="00020600040101010101" pitchFamily="18" charset="-122"/>
              <a:ea typeface="阿里巴巴普惠体 2.0 45 Light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5965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: 形状 7"/>
          <p:cNvSpPr/>
          <p:nvPr userDrawn="1"/>
        </p:nvSpPr>
        <p:spPr>
          <a:xfrm rot="5400000" flipH="1">
            <a:off x="130629" y="-18868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6655" y="56549"/>
            <a:ext cx="839581" cy="829407"/>
            <a:chOff x="145145" y="78851"/>
            <a:chExt cx="839581" cy="829407"/>
          </a:xfrm>
        </p:grpSpPr>
        <p:sp>
          <p:nvSpPr>
            <p:cNvPr id="17" name="文本框 16"/>
            <p:cNvSpPr txBox="1"/>
            <p:nvPr/>
          </p:nvSpPr>
          <p:spPr>
            <a:xfrm>
              <a:off x="145145" y="78851"/>
              <a:ext cx="572593" cy="62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29105" y="346075"/>
            <a:ext cx="9356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ea"/>
              </a:rPr>
              <a:t>高校人才的培养及就业现状</a:t>
            </a:r>
            <a:endParaRPr lang="zh-CN" altLang="en-US" sz="2400"/>
          </a:p>
          <a:p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0" y="2081530"/>
            <a:ext cx="3204210" cy="2239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2355" y="4819015"/>
            <a:ext cx="988885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 sz="1400"/>
              <a:t>国家政策促就业：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就业促进政策与措施‌：鼓励高校毕业生就业创业，提供就业指导和技能培训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基层就业项目‌：实施</a:t>
            </a:r>
            <a:r>
              <a:rPr lang="en-US" altLang="zh-CN" sz="1400">
                <a:sym typeface="+mn-ea"/>
              </a:rPr>
              <a:t>15</a:t>
            </a:r>
            <a:r>
              <a:rPr lang="zh-CN" altLang="en-US" sz="1400"/>
              <a:t>多项基层就业项目，鼓励大学生到城乡基层工作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市场岗位拓展行动‌：通过支持民营企业和高校访企拓岗等方式，拓展市场岗位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校企供需对接‌：推进校企供需对接，鼓励高校与企业合作，提供实习和就业机会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技能培训和职业规划‌：提供技能培训和职业规划服务，提升大学生的就业能力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1062355" y="1047750"/>
            <a:ext cx="97021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2024 届全国普通高校毕业生规模预计达</a:t>
            </a:r>
            <a:r>
              <a:rPr lang="zh-CN" altLang="en-US" sz="1400" b="1">
                <a:solidFill>
                  <a:srgbClr val="C00000"/>
                </a:solidFill>
              </a:rPr>
              <a:t> </a:t>
            </a:r>
            <a:r>
              <a:rPr lang="zh-CN" altLang="en-US" b="1">
                <a:solidFill>
                  <a:srgbClr val="C00000"/>
                </a:solidFill>
              </a:rPr>
              <a:t>1179 万</a:t>
            </a:r>
            <a:r>
              <a:rPr lang="zh-CN" altLang="en-US" sz="1400"/>
              <a:t>人，同比增加 </a:t>
            </a:r>
            <a:r>
              <a:rPr lang="zh-CN" altLang="en-US" b="1">
                <a:solidFill>
                  <a:srgbClr val="C00000"/>
                </a:solidFill>
              </a:rPr>
              <a:t>21 万</a:t>
            </a:r>
            <a:r>
              <a:rPr lang="zh-CN" altLang="en-US" sz="1400"/>
              <a:t>人，再创历史新高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当前经济增速面临一定挑战，企业普遍面临经营压力，招聘需求减少</a:t>
            </a:r>
            <a:endParaRPr lang="zh-CN" altLang="en-US" sz="140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sz="1400"/>
              <a:t>企业对毕业生的专业技能、实践能力、创新能力等方面的要求不断提高，但部分高校的专业设置和课程教学与市场需求存在一定的脱节</a:t>
            </a:r>
            <a:endParaRPr lang="zh-CN" altLang="en-US" sz="1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40" y="2003425"/>
            <a:ext cx="1700530" cy="2327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985" y="2003425"/>
            <a:ext cx="1666240" cy="2308860"/>
          </a:xfrm>
          <a:prstGeom prst="rect">
            <a:avLst/>
          </a:prstGeom>
        </p:spPr>
      </p:pic>
      <p:sp>
        <p:nvSpPr>
          <p:cNvPr id="73" name="圆角矩形 72"/>
          <p:cNvSpPr/>
          <p:nvPr/>
        </p:nvSpPr>
        <p:spPr>
          <a:xfrm>
            <a:off x="1771015" y="4331335"/>
            <a:ext cx="3195320" cy="385445"/>
          </a:xfrm>
          <a:prstGeom prst="roundRect">
            <a:avLst>
              <a:gd name="adj" fmla="val 5917"/>
            </a:avLst>
          </a:prstGeom>
          <a:solidFill>
            <a:srgbClr val="0165C5">
              <a:alpha val="89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600" dirty="0"/>
              <a:t>毕业生规模</a:t>
            </a:r>
            <a:endParaRPr kumimoji="1" lang="zh-CN" altLang="en-US" sz="1600" dirty="0"/>
          </a:p>
        </p:txBody>
      </p:sp>
      <p:sp>
        <p:nvSpPr>
          <p:cNvPr id="15" name="圆角矩形 14"/>
          <p:cNvSpPr/>
          <p:nvPr/>
        </p:nvSpPr>
        <p:spPr>
          <a:xfrm>
            <a:off x="5806440" y="4331335"/>
            <a:ext cx="4176395" cy="385445"/>
          </a:xfrm>
          <a:prstGeom prst="roundRect">
            <a:avLst>
              <a:gd name="adj" fmla="val 5917"/>
            </a:avLst>
          </a:prstGeom>
          <a:solidFill>
            <a:srgbClr val="0165C5">
              <a:alpha val="89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600" dirty="0"/>
              <a:t>国家促就业政策</a:t>
            </a:r>
            <a:endParaRPr kumimoji="1" lang="zh-CN" altLang="en-US" sz="16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0" y="2040255"/>
            <a:ext cx="1765935" cy="22656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205" y="2062480"/>
            <a:ext cx="2371725" cy="22301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圆角矩形 72"/>
          <p:cNvSpPr/>
          <p:nvPr/>
        </p:nvSpPr>
        <p:spPr>
          <a:xfrm>
            <a:off x="7423150" y="4473575"/>
            <a:ext cx="3955415" cy="1637665"/>
          </a:xfrm>
          <a:prstGeom prst="roundRect">
            <a:avLst>
              <a:gd name="adj" fmla="val 5917"/>
            </a:avLst>
          </a:prstGeom>
          <a:solidFill>
            <a:srgbClr val="3879EE">
              <a:alpha val="89122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94" name="三角形 93"/>
          <p:cNvSpPr/>
          <p:nvPr/>
        </p:nvSpPr>
        <p:spPr>
          <a:xfrm>
            <a:off x="634365" y="3160395"/>
            <a:ext cx="4819015" cy="1301750"/>
          </a:xfrm>
          <a:prstGeom prst="triangle">
            <a:avLst>
              <a:gd name="adj" fmla="val 49304"/>
            </a:avLst>
          </a:prstGeom>
          <a:gradFill flip="none" rotWithShape="1">
            <a:gsLst>
              <a:gs pos="19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2000"/>
                  <a:lumOff val="58000"/>
                </a:schemeClr>
              </a:gs>
            </a:gsLst>
            <a:lin ang="1626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1" name="矩形: 圆角 24"/>
          <p:cNvSpPr/>
          <p:nvPr/>
        </p:nvSpPr>
        <p:spPr>
          <a:xfrm>
            <a:off x="9700067" y="3696003"/>
            <a:ext cx="2605060" cy="3784763"/>
          </a:xfrm>
          <a:prstGeom prst="roundRect">
            <a:avLst>
              <a:gd name="adj" fmla="val 460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20000"/>
                      </a:schemeClr>
                    </a:gs>
                  </a:gsLst>
                  <a:lin ang="5400000" scaled="1"/>
                  <a:tileRect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 2.0 45 Light" panose="00020600040101010101" pitchFamily="18" charset="-122"/>
              <a:ea typeface="阿里巴巴普惠体 2.0 45 Light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5965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: 形状 7"/>
          <p:cNvSpPr/>
          <p:nvPr userDrawn="1"/>
        </p:nvSpPr>
        <p:spPr>
          <a:xfrm rot="5400000" flipH="1">
            <a:off x="130629" y="-18868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6655" y="56549"/>
            <a:ext cx="839581" cy="829407"/>
            <a:chOff x="145145" y="78851"/>
            <a:chExt cx="839581" cy="829407"/>
          </a:xfrm>
        </p:grpSpPr>
        <p:sp>
          <p:nvSpPr>
            <p:cNvPr id="17" name="文本框 16"/>
            <p:cNvSpPr txBox="1"/>
            <p:nvPr/>
          </p:nvSpPr>
          <p:spPr>
            <a:xfrm>
              <a:off x="145145" y="78851"/>
              <a:ext cx="572593" cy="626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29105" y="346075"/>
            <a:ext cx="93567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ea"/>
              </a:rPr>
              <a:t>高校人才的培养及就业现状</a:t>
            </a:r>
            <a:endParaRPr lang="zh-CN" altLang="en-US" sz="2400"/>
          </a:p>
          <a:p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59755" y="2926715"/>
            <a:ext cx="1680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>
                <a:solidFill>
                  <a:schemeClr val="accent2"/>
                </a:solidFill>
              </a:rPr>
              <a:t>行业</a:t>
            </a:r>
            <a:r>
              <a:rPr lang="en-US" altLang="zh-CN" sz="1600" b="1">
                <a:solidFill>
                  <a:schemeClr val="accent2"/>
                </a:solidFill>
              </a:rPr>
              <a:t>/</a:t>
            </a:r>
            <a:r>
              <a:rPr lang="zh-CN" altLang="en-US" sz="1600" b="1">
                <a:solidFill>
                  <a:schemeClr val="accent2"/>
                </a:solidFill>
              </a:rPr>
              <a:t>就业鸿沟</a:t>
            </a:r>
            <a:endParaRPr lang="zh-CN" altLang="en-US" sz="1600" b="1">
              <a:solidFill>
                <a:schemeClr val="accent2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06425" y="1353185"/>
            <a:ext cx="4846955" cy="2146935"/>
          </a:xfrm>
          <a:prstGeom prst="roundRect">
            <a:avLst>
              <a:gd name="adj" fmla="val 231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4D87EF">
                  <a:lumMod val="46000"/>
                  <a:lumOff val="54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sp>
        <p:nvSpPr>
          <p:cNvPr id="61" name="文本框 60"/>
          <p:cNvSpPr txBox="1"/>
          <p:nvPr/>
        </p:nvSpPr>
        <p:spPr>
          <a:xfrm>
            <a:off x="606425" y="1348740"/>
            <a:ext cx="1844675" cy="337185"/>
          </a:xfrm>
          <a:prstGeom prst="rect">
            <a:avLst/>
          </a:prstGeom>
          <a:solidFill>
            <a:srgbClr val="0165C5"/>
          </a:solidFill>
        </p:spPr>
        <p:txBody>
          <a:bodyPr wrap="square" rtlCol="0">
            <a:spAutoFit/>
          </a:bodyPr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sym typeface="+mn-ea"/>
              </a:rPr>
              <a:t>传统培养模式</a:t>
            </a:r>
            <a:endParaRPr kumimoji="1" lang="zh-CN" altLang="en-US" sz="1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050" y="1776730"/>
            <a:ext cx="4515485" cy="1815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Wingdings" panose="05000000000000000000" charset="0"/>
              <a:buChar char="n"/>
            </a:pPr>
            <a:r>
              <a:rPr sz="1600"/>
              <a:t>分专业培养模式</a:t>
            </a:r>
            <a:endParaRPr sz="1600"/>
          </a:p>
          <a:p>
            <a:pPr marL="285750" indent="-285750">
              <a:buFont typeface="Wingdings" panose="05000000000000000000" charset="0"/>
              <a:buChar char="n"/>
            </a:pPr>
            <a:r>
              <a:rPr sz="1600"/>
              <a:t>学分制人才培养模式</a:t>
            </a:r>
            <a:endParaRPr sz="1600"/>
          </a:p>
          <a:p>
            <a:pPr marL="285750" indent="-285750">
              <a:buFont typeface="Wingdings" panose="05000000000000000000" charset="0"/>
              <a:buChar char="n"/>
            </a:pPr>
            <a:r>
              <a:rPr sz="1600"/>
              <a:t>“先学科，后专业”培养模式</a:t>
            </a:r>
            <a:endParaRPr sz="1600"/>
          </a:p>
          <a:p>
            <a:pPr marL="285750" indent="-285750">
              <a:buFont typeface="Wingdings" panose="05000000000000000000" charset="0"/>
              <a:buChar char="n"/>
            </a:pPr>
            <a:r>
              <a:rPr sz="1600"/>
              <a:t>专业分方向培养模式</a:t>
            </a:r>
            <a:endParaRPr sz="1600"/>
          </a:p>
          <a:p>
            <a:pPr marL="285750" indent="-285750">
              <a:buFont typeface="Wingdings" panose="05000000000000000000" charset="0"/>
              <a:buChar char="n"/>
            </a:pPr>
            <a:r>
              <a:rPr sz="1600" b="1">
                <a:solidFill>
                  <a:schemeClr val="accent2"/>
                </a:solidFill>
              </a:rPr>
              <a:t>产教融合、校企合作培养模式</a:t>
            </a:r>
            <a:endParaRPr sz="1600" b="1">
              <a:solidFill>
                <a:schemeClr val="accent2"/>
              </a:solidFill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sz="1600" b="1">
                <a:solidFill>
                  <a:schemeClr val="accent2"/>
                </a:solidFill>
              </a:rPr>
              <a:t>学科交叉融合培养模式</a:t>
            </a:r>
            <a:endParaRPr sz="1600" b="1">
              <a:solidFill>
                <a:schemeClr val="accent2"/>
              </a:solidFill>
            </a:endParaRPr>
          </a:p>
        </p:txBody>
      </p:sp>
      <p:sp>
        <p:nvSpPr>
          <p:cNvPr id="97" name="右箭头 96"/>
          <p:cNvSpPr/>
          <p:nvPr/>
        </p:nvSpPr>
        <p:spPr>
          <a:xfrm rot="5400000">
            <a:off x="3012481" y="4126887"/>
            <a:ext cx="650240" cy="18711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1" name="右箭头 20"/>
          <p:cNvSpPr/>
          <p:nvPr/>
        </p:nvSpPr>
        <p:spPr>
          <a:xfrm rot="5400000">
            <a:off x="2293661" y="4126887"/>
            <a:ext cx="650240" cy="18711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245360" y="4614545"/>
            <a:ext cx="1472565" cy="337185"/>
          </a:xfrm>
          <a:prstGeom prst="rect">
            <a:avLst/>
          </a:prstGeom>
          <a:solidFill>
            <a:srgbClr val="0165C5"/>
          </a:solidFill>
        </p:spPr>
        <p:txBody>
          <a:bodyPr wrap="square" rtlCol="0">
            <a:spAutoFit/>
          </a:bodyPr>
          <a:p>
            <a:pPr algn="ctr"/>
            <a:r>
              <a:rPr kumimoji="1" lang="zh-CN" altLang="en-US" sz="1600" b="1" dirty="0">
                <a:solidFill>
                  <a:schemeClr val="bg1"/>
                </a:solidFill>
                <a:sym typeface="+mn-ea"/>
              </a:rPr>
              <a:t>问题</a:t>
            </a:r>
            <a:endParaRPr kumimoji="1" lang="zh-CN" altLang="en-US" sz="1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51" name="丁字箭头 50"/>
          <p:cNvSpPr/>
          <p:nvPr/>
        </p:nvSpPr>
        <p:spPr>
          <a:xfrm>
            <a:off x="2245360" y="5103495"/>
            <a:ext cx="1472565" cy="507365"/>
          </a:xfrm>
          <a:prstGeom prst="leftRightUpArrow">
            <a:avLst/>
          </a:prstGeom>
          <a:solidFill>
            <a:srgbClr val="0165C5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723265" y="5348605"/>
            <a:ext cx="1472565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p>
            <a:pPr algn="ctr"/>
            <a:r>
              <a:rPr kumimoji="1" lang="zh-CN" altLang="en-US" sz="16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就业难</a:t>
            </a:r>
            <a:endParaRPr kumimoji="1" lang="zh-CN" altLang="en-US" sz="1600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869055" y="5300980"/>
            <a:ext cx="1673225" cy="39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noAutofit/>
          </a:bodyPr>
          <a:p>
            <a:pPr algn="ctr"/>
            <a:r>
              <a:rPr kumimoji="1" lang="zh-CN" altLang="en-US" sz="16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行业需求不匹配</a:t>
            </a:r>
            <a:endParaRPr kumimoji="1" lang="zh-CN" altLang="en-US" sz="1600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56" name="下弧形箭头 55"/>
          <p:cNvSpPr/>
          <p:nvPr/>
        </p:nvSpPr>
        <p:spPr>
          <a:xfrm>
            <a:off x="5692775" y="3423920"/>
            <a:ext cx="1599565" cy="951230"/>
          </a:xfrm>
          <a:prstGeom prst="curved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8423910" y="2138680"/>
            <a:ext cx="1378585" cy="1378585"/>
            <a:chOff x="5576161" y="872251"/>
            <a:chExt cx="5113500" cy="5113500"/>
          </a:xfrm>
        </p:grpSpPr>
        <p:sp>
          <p:nvSpPr>
            <p:cNvPr id="59" name="弧形 13"/>
            <p:cNvSpPr/>
            <p:nvPr>
              <p:custDataLst>
                <p:tags r:id="rId1"/>
              </p:custDataLst>
            </p:nvPr>
          </p:nvSpPr>
          <p:spPr>
            <a:xfrm rot="7285539">
              <a:off x="5764726" y="1060816"/>
              <a:ext cx="4736371" cy="4736371"/>
            </a:xfrm>
            <a:prstGeom prst="arc">
              <a:avLst>
                <a:gd name="adj1" fmla="val 18748166"/>
                <a:gd name="adj2" fmla="val 12450323"/>
              </a:avLst>
            </a:prstGeom>
            <a:ln>
              <a:solidFill>
                <a:srgbClr val="0171FF"/>
              </a:solidFill>
              <a:prstDash val="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60" name="弧形 14"/>
            <p:cNvSpPr/>
            <p:nvPr>
              <p:custDataLst>
                <p:tags r:id="rId2"/>
              </p:custDataLst>
            </p:nvPr>
          </p:nvSpPr>
          <p:spPr>
            <a:xfrm>
              <a:off x="5576161" y="872251"/>
              <a:ext cx="5113500" cy="5113500"/>
            </a:xfrm>
            <a:prstGeom prst="arc">
              <a:avLst>
                <a:gd name="adj1" fmla="val 16200000"/>
                <a:gd name="adj2" fmla="val 9168030"/>
              </a:avLst>
            </a:prstGeom>
            <a:ln>
              <a:solidFill>
                <a:srgbClr val="3E5EE3"/>
              </a:solidFill>
              <a:prstDash val="dash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" panose="02020400000000000000" pitchFamily="18" charset="-122"/>
                <a:ea typeface="思源宋体 CN" panose="02020400000000000000" pitchFamily="18" charset="-122"/>
                <a:cs typeface="+mn-cs"/>
              </a:endParaRPr>
            </a:p>
          </p:txBody>
        </p:sp>
        <p:sp>
          <p:nvSpPr>
            <p:cNvPr id="63" name="椭圆 62"/>
            <p:cNvSpPr/>
            <p:nvPr>
              <p:custDataLst>
                <p:tags r:id="rId3"/>
              </p:custDataLst>
            </p:nvPr>
          </p:nvSpPr>
          <p:spPr>
            <a:xfrm>
              <a:off x="5954861" y="1251059"/>
              <a:ext cx="4332091" cy="4332091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bg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思源黑体 CN Regular" panose="020B0500000000000000" charset="-122"/>
                  <a:ea typeface="思源黑体 CN Regular" panose="020B0500000000000000" charset="-122"/>
                  <a:cs typeface="+mn-cs"/>
                </a:rPr>
                <a:t>新技术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思源黑体 CN Regular" panose="020B0500000000000000" charset="-122"/>
                <a:ea typeface="思源黑体 CN Regular" panose="020B0500000000000000" charset="-122"/>
                <a:cs typeface="+mn-cs"/>
              </a:endParaRPr>
            </a:p>
          </p:txBody>
        </p:sp>
      </p:grpSp>
      <p:sp>
        <p:nvSpPr>
          <p:cNvPr id="65" name="椭圆 64"/>
          <p:cNvSpPr/>
          <p:nvPr/>
        </p:nvSpPr>
        <p:spPr>
          <a:xfrm>
            <a:off x="7442200" y="2077720"/>
            <a:ext cx="622935" cy="62293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400" b="1" dirty="0">
                <a:solidFill>
                  <a:schemeClr val="tx1"/>
                </a:solidFill>
              </a:rPr>
              <a:t>AI</a:t>
            </a:r>
            <a:endParaRPr kumimoji="1" lang="en-US" altLang="zh-CN" sz="1400" b="1" dirty="0">
              <a:solidFill>
                <a:schemeClr val="tx1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7703820" y="3263900"/>
            <a:ext cx="847090" cy="85852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4472C4">
                  <a:alpha val="44000"/>
                  <a:lumMod val="75000"/>
                  <a:lumOff val="2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b="1" dirty="0">
                <a:solidFill>
                  <a:schemeClr val="tx1"/>
                </a:solidFill>
                <a:sym typeface="+mn-ea"/>
              </a:rPr>
              <a:t>无人化</a:t>
            </a:r>
            <a:endParaRPr kumimoji="1" lang="zh-CN" altLang="en-US" sz="14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8675370" y="1161415"/>
            <a:ext cx="875665" cy="87566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400" b="1" dirty="0">
                <a:solidFill>
                  <a:schemeClr val="tx1"/>
                </a:solidFill>
              </a:rPr>
              <a:t>OE</a:t>
            </a:r>
            <a:endParaRPr kumimoji="1" lang="en-US" altLang="zh-CN" sz="1400" b="1" dirty="0">
              <a:solidFill>
                <a:schemeClr val="tx1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9639935" y="3408680"/>
            <a:ext cx="713740" cy="71374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10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CN" sz="1400" b="1" dirty="0">
                <a:solidFill>
                  <a:schemeClr val="tx1"/>
                </a:solidFill>
              </a:rPr>
              <a:t>OH</a:t>
            </a:r>
            <a:endParaRPr kumimoji="1" lang="en-US" altLang="zh-CN" sz="1400" b="1" dirty="0">
              <a:solidFill>
                <a:schemeClr val="tx1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10161270" y="2040890"/>
            <a:ext cx="706755" cy="715645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rgbClr val="4472C4">
                  <a:alpha val="44000"/>
                  <a:lumMod val="75000"/>
                  <a:lumOff val="2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400" b="1" dirty="0">
                <a:solidFill>
                  <a:schemeClr val="tx1"/>
                </a:solidFill>
                <a:sym typeface="+mn-ea"/>
              </a:rPr>
              <a:t>星闪</a:t>
            </a:r>
            <a:endParaRPr kumimoji="1" lang="zh-CN" altLang="en-US" sz="14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546340" y="4506595"/>
            <a:ext cx="349186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chemeClr val="bg1"/>
                </a:solidFill>
              </a:rPr>
              <a:t>行业所需技术性人才：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人工智能算法研发及优化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无人系统设计及开发能力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物联网（IoT）连接、交互和通信技术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音视频、图像处理及分析能力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大数据技术处理、挖掘和分析能力</a:t>
            </a:r>
            <a:endParaRPr lang="zh-CN" altLang="en-US" sz="14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bg1"/>
                </a:solidFill>
              </a:rPr>
              <a:t>欧拉、鸿蒙操作系统技术应用能力</a:t>
            </a:r>
            <a:endParaRPr lang="zh-CN" altLang="en-US" sz="1400">
              <a:solidFill>
                <a:schemeClr val="bg1"/>
              </a:solidFill>
            </a:endParaRPr>
          </a:p>
          <a:p>
            <a:pPr algn="ctr"/>
            <a:endParaRPr lang="zh-CN" altLang="en-US" sz="1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: 圆角 24"/>
          <p:cNvSpPr/>
          <p:nvPr/>
        </p:nvSpPr>
        <p:spPr>
          <a:xfrm>
            <a:off x="9700067" y="3696003"/>
            <a:ext cx="2605060" cy="3784763"/>
          </a:xfrm>
          <a:prstGeom prst="roundRect">
            <a:avLst>
              <a:gd name="adj" fmla="val 460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20000"/>
                      </a:schemeClr>
                    </a:gs>
                  </a:gsLst>
                  <a:lin ang="5400000" scaled="1"/>
                  <a:tileRect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 2.0 45 Light" panose="00020600040101010101" pitchFamily="18" charset="-122"/>
              <a:ea typeface="阿里巴巴普惠体 2.0 45 Light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5965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: 形状 7"/>
          <p:cNvSpPr/>
          <p:nvPr userDrawn="1"/>
        </p:nvSpPr>
        <p:spPr>
          <a:xfrm rot="5400000" flipH="1">
            <a:off x="130629" y="-18868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6655" y="56549"/>
            <a:ext cx="839581" cy="829407"/>
            <a:chOff x="145145" y="78851"/>
            <a:chExt cx="839581" cy="829407"/>
          </a:xfrm>
        </p:grpSpPr>
        <p:sp>
          <p:nvSpPr>
            <p:cNvPr id="17" name="文本框 16"/>
            <p:cNvSpPr txBox="1"/>
            <p:nvPr/>
          </p:nvSpPr>
          <p:spPr>
            <a:xfrm>
              <a:off x="145145" y="78851"/>
              <a:ext cx="557530" cy="694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29105" y="346075"/>
            <a:ext cx="9356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ea"/>
              </a:rPr>
              <a:t>openEuler</a:t>
            </a:r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ea"/>
              </a:rPr>
              <a:t>和</a:t>
            </a:r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ea"/>
              </a:rPr>
              <a:t>openHarmony</a:t>
            </a:r>
            <a:endParaRPr lang="en-US" altLang="zh-CN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82930" y="1346200"/>
            <a:ext cx="5127625" cy="4915535"/>
          </a:xfrm>
          <a:prstGeom prst="roundRect">
            <a:avLst>
              <a:gd name="adj" fmla="val 5866"/>
            </a:avLst>
          </a:prstGeom>
          <a:solidFill>
            <a:schemeClr val="bg1"/>
          </a:solidFill>
          <a:ln w="25400">
            <a:noFill/>
          </a:ln>
          <a:effectLst>
            <a:outerShdw blurRad="264316" sx="102412" sy="102412" algn="ctr" rotWithShape="0">
              <a:srgbClr val="2E5598">
                <a:alpha val="18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798195" y="2919095"/>
            <a:ext cx="2203450" cy="1586230"/>
            <a:chOff x="851" y="2107"/>
            <a:chExt cx="3470" cy="2498"/>
          </a:xfrm>
        </p:grpSpPr>
        <p:grpSp>
          <p:nvGrpSpPr>
            <p:cNvPr id="3" name="组合 2"/>
            <p:cNvGrpSpPr/>
            <p:nvPr/>
          </p:nvGrpSpPr>
          <p:grpSpPr>
            <a:xfrm>
              <a:off x="851" y="2107"/>
              <a:ext cx="3470" cy="2498"/>
              <a:chOff x="885" y="1927"/>
              <a:chExt cx="3470" cy="2498"/>
            </a:xfrm>
          </p:grpSpPr>
          <p:sp>
            <p:nvSpPr>
              <p:cNvPr id="6" name="圆角矩形 5"/>
              <p:cNvSpPr/>
              <p:nvPr>
                <p:custDataLst>
                  <p:tags r:id="rId2"/>
                </p:custDataLst>
              </p:nvPr>
            </p:nvSpPr>
            <p:spPr>
              <a:xfrm>
                <a:off x="885" y="1927"/>
                <a:ext cx="3470" cy="2498"/>
              </a:xfrm>
              <a:prstGeom prst="roundRect">
                <a:avLst>
                  <a:gd name="adj" fmla="val 7561"/>
                </a:avLst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469" y="2254"/>
                <a:ext cx="2386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600" b="1" dirty="0">
                    <a:solidFill>
                      <a:srgbClr val="2F559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Linux</a:t>
                </a:r>
                <a:r>
                  <a:rPr lang="zh-CN" altLang="en-US" sz="1600" b="1" dirty="0">
                    <a:solidFill>
                      <a:srgbClr val="2F559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基础框架</a:t>
                </a:r>
                <a:endParaRPr lang="zh-CN" altLang="en-US" sz="1600" b="1" dirty="0">
                  <a:solidFill>
                    <a:srgbClr val="2F559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8" name="文本框 27"/>
            <p:cNvSpPr txBox="1"/>
            <p:nvPr>
              <p:custDataLst>
                <p:tags r:id="rId4"/>
              </p:custDataLst>
            </p:nvPr>
          </p:nvSpPr>
          <p:spPr>
            <a:xfrm>
              <a:off x="1170" y="3156"/>
              <a:ext cx="2916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 dirty="0">
                  <a:solidFill>
                    <a:srgbClr val="2F5597"/>
                  </a:solidFill>
                </a:rPr>
                <a:t>依托</a:t>
              </a:r>
              <a:r>
                <a:rPr lang="en-US" altLang="zh-CN" sz="1200" b="1" dirty="0">
                  <a:solidFill>
                    <a:srgbClr val="2F5597"/>
                  </a:solidFill>
                </a:rPr>
                <a:t>openEuler</a:t>
              </a:r>
              <a:r>
                <a:rPr lang="zh-CN" altLang="en-US" sz="1200" b="1" dirty="0">
                  <a:solidFill>
                    <a:srgbClr val="2F5597"/>
                  </a:solidFill>
                </a:rPr>
                <a:t>和华为嵌入式能力积累打造高质量嵌入式</a:t>
              </a:r>
              <a:r>
                <a:rPr lang="en-US" altLang="zh-CN" sz="1200" b="1" dirty="0">
                  <a:solidFill>
                    <a:srgbClr val="2F5597"/>
                  </a:solidFill>
                </a:rPr>
                <a:t>Linux</a:t>
              </a:r>
              <a:r>
                <a:rPr lang="zh-CN" altLang="en-US" sz="1200" b="1" dirty="0">
                  <a:solidFill>
                    <a:srgbClr val="2F5597"/>
                  </a:solidFill>
                </a:rPr>
                <a:t>基础框架</a:t>
              </a:r>
              <a:endParaRPr lang="zh-CN" altLang="en-US" sz="1200" b="1" dirty="0">
                <a:solidFill>
                  <a:srgbClr val="2F5597"/>
                </a:solidFill>
              </a:endParaRPr>
            </a:p>
          </p:txBody>
        </p:sp>
      </p:grpSp>
      <p:grpSp>
        <p:nvGrpSpPr>
          <p:cNvPr id="40" name="组合 39"/>
          <p:cNvGrpSpPr/>
          <p:nvPr>
            <p:custDataLst>
              <p:tags r:id="rId5"/>
            </p:custDataLst>
          </p:nvPr>
        </p:nvGrpSpPr>
        <p:grpSpPr>
          <a:xfrm>
            <a:off x="3223260" y="2919095"/>
            <a:ext cx="2203450" cy="1586230"/>
            <a:chOff x="851" y="2107"/>
            <a:chExt cx="3470" cy="2498"/>
          </a:xfrm>
        </p:grpSpPr>
        <p:grpSp>
          <p:nvGrpSpPr>
            <p:cNvPr id="41" name="组合 40"/>
            <p:cNvGrpSpPr/>
            <p:nvPr/>
          </p:nvGrpSpPr>
          <p:grpSpPr>
            <a:xfrm>
              <a:off x="851" y="2107"/>
              <a:ext cx="3470" cy="2498"/>
              <a:chOff x="885" y="1927"/>
              <a:chExt cx="3470" cy="2498"/>
            </a:xfrm>
          </p:grpSpPr>
          <p:sp>
            <p:nvSpPr>
              <p:cNvPr id="43" name="圆角矩形 42"/>
              <p:cNvSpPr/>
              <p:nvPr>
                <p:custDataLst>
                  <p:tags r:id="rId6"/>
                </p:custDataLst>
              </p:nvPr>
            </p:nvSpPr>
            <p:spPr>
              <a:xfrm>
                <a:off x="885" y="1927"/>
                <a:ext cx="3470" cy="2498"/>
              </a:xfrm>
              <a:prstGeom prst="roundRect">
                <a:avLst>
                  <a:gd name="adj" fmla="val 7561"/>
                </a:avLst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文本框 4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13" y="2254"/>
                <a:ext cx="1576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600" b="1" dirty="0">
                    <a:solidFill>
                      <a:srgbClr val="2F559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基础设置</a:t>
                </a:r>
                <a:endParaRPr lang="zh-CN" altLang="en-US" sz="1600" b="1" dirty="0">
                  <a:solidFill>
                    <a:srgbClr val="2F559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29" name="文本框 28"/>
            <p:cNvSpPr txBox="1"/>
            <p:nvPr>
              <p:custDataLst>
                <p:tags r:id="rId8"/>
              </p:custDataLst>
            </p:nvPr>
          </p:nvSpPr>
          <p:spPr>
            <a:xfrm>
              <a:off x="1170" y="3011"/>
              <a:ext cx="2916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 dirty="0">
                  <a:solidFill>
                    <a:srgbClr val="2F5597"/>
                  </a:solidFill>
                </a:rPr>
                <a:t>依托</a:t>
              </a:r>
              <a:r>
                <a:rPr lang="en-US" altLang="zh-CN" sz="1200" b="1" dirty="0">
                  <a:solidFill>
                    <a:srgbClr val="2F5597"/>
                  </a:solidFill>
                </a:rPr>
                <a:t>openEuler</a:t>
              </a:r>
              <a:r>
                <a:rPr lang="zh-CN" altLang="en-US" sz="1200" b="1" dirty="0">
                  <a:solidFill>
                    <a:srgbClr val="2F5597"/>
                  </a:solidFill>
                </a:rPr>
                <a:t>构建强大的基础设施，保障</a:t>
              </a:r>
              <a:r>
                <a:rPr lang="en-US" altLang="zh-CN" sz="1200" b="1" dirty="0">
                  <a:solidFill>
                    <a:srgbClr val="2F5597"/>
                  </a:solidFill>
                </a:rPr>
                <a:t>QA</a:t>
              </a:r>
              <a:r>
                <a:rPr lang="zh-CN" altLang="en-US" sz="1200" b="1" dirty="0">
                  <a:solidFill>
                    <a:srgbClr val="2F5597"/>
                  </a:solidFill>
                </a:rPr>
                <a:t>，易用性，生态，增强用户粘性</a:t>
              </a:r>
              <a:endParaRPr lang="zh-CN" altLang="en-US" sz="1200" b="1" dirty="0">
                <a:solidFill>
                  <a:srgbClr val="2F5597"/>
                </a:solidFill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9"/>
            </p:custDataLst>
          </p:nvPr>
        </p:nvGrpSpPr>
        <p:grpSpPr>
          <a:xfrm>
            <a:off x="798195" y="4726305"/>
            <a:ext cx="4628515" cy="1298575"/>
            <a:chOff x="851" y="2107"/>
            <a:chExt cx="7289" cy="2045"/>
          </a:xfrm>
        </p:grpSpPr>
        <p:grpSp>
          <p:nvGrpSpPr>
            <p:cNvPr id="49" name="组合 48"/>
            <p:cNvGrpSpPr/>
            <p:nvPr/>
          </p:nvGrpSpPr>
          <p:grpSpPr>
            <a:xfrm>
              <a:off x="851" y="2107"/>
              <a:ext cx="7289" cy="2045"/>
              <a:chOff x="885" y="1927"/>
              <a:chExt cx="7289" cy="2045"/>
            </a:xfrm>
          </p:grpSpPr>
          <p:sp>
            <p:nvSpPr>
              <p:cNvPr id="30" name="圆角矩形 29"/>
              <p:cNvSpPr/>
              <p:nvPr>
                <p:custDataLst>
                  <p:tags r:id="rId10"/>
                </p:custDataLst>
              </p:nvPr>
            </p:nvSpPr>
            <p:spPr>
              <a:xfrm>
                <a:off x="885" y="1927"/>
                <a:ext cx="7289" cy="2045"/>
              </a:xfrm>
              <a:prstGeom prst="roundRect">
                <a:avLst>
                  <a:gd name="adj" fmla="val 7561"/>
                </a:avLst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5" name="文本框 3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405" y="2254"/>
                <a:ext cx="2220" cy="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600" b="1" dirty="0">
                    <a:solidFill>
                      <a:srgbClr val="2F5597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分布式软总线</a:t>
                </a:r>
                <a:endParaRPr lang="zh-CN" altLang="en-US" sz="1600" b="1" dirty="0">
                  <a:solidFill>
                    <a:srgbClr val="2F5597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52" name="文本框 51"/>
            <p:cNvSpPr txBox="1"/>
            <p:nvPr>
              <p:custDataLst>
                <p:tags r:id="rId12"/>
              </p:custDataLst>
            </p:nvPr>
          </p:nvSpPr>
          <p:spPr>
            <a:xfrm>
              <a:off x="1170" y="3065"/>
              <a:ext cx="662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200" b="1" dirty="0">
                  <a:solidFill>
                    <a:srgbClr val="2F5597"/>
                  </a:solidFill>
                </a:rPr>
                <a:t>实现多节点跨通信介质高效互联，分布式能力共享，互通鸿蒙，欧拉生态，达到</a:t>
              </a:r>
              <a:r>
                <a:rPr lang="en-US" altLang="zh-CN" sz="1200" b="1" dirty="0">
                  <a:solidFill>
                    <a:srgbClr val="2F5597"/>
                  </a:solidFill>
                </a:rPr>
                <a:t>“1+1&gt;2”</a:t>
              </a:r>
              <a:r>
                <a:rPr lang="zh-CN" altLang="en-US" sz="1200" b="1" dirty="0">
                  <a:solidFill>
                    <a:srgbClr val="2F5597"/>
                  </a:solidFill>
                </a:rPr>
                <a:t>效果</a:t>
              </a:r>
              <a:endParaRPr lang="zh-CN" altLang="en-US" sz="1200" b="1" dirty="0">
                <a:solidFill>
                  <a:srgbClr val="2F5597"/>
                </a:solidFill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314450" y="2442845"/>
            <a:ext cx="366331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sym typeface="+mn-ea"/>
              </a:rPr>
              <a:t>面向数字基础设施的开源操作系统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60" name="图片 59" descr="13289d46-33ab-4376-bb9f-bbe494413fc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5625" y="1536065"/>
            <a:ext cx="2640965" cy="93281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908040" y="1333500"/>
            <a:ext cx="5757545" cy="4928235"/>
          </a:xfrm>
          <a:prstGeom prst="roundRect">
            <a:avLst>
              <a:gd name="adj" fmla="val 5917"/>
            </a:avLst>
          </a:prstGeom>
          <a:solidFill>
            <a:schemeClr val="bg1">
              <a:alpha val="89000"/>
            </a:schemeClr>
          </a:solidFill>
          <a:ln w="12700" cmpd="sng">
            <a:noFill/>
            <a:prstDash val="solid"/>
          </a:ln>
          <a:effectLst>
            <a:glow rad="266700">
              <a:schemeClr val="accent1">
                <a:lumMod val="75000"/>
                <a:alpha val="1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/>
          </a:p>
        </p:txBody>
      </p:sp>
      <p:grpSp>
        <p:nvGrpSpPr>
          <p:cNvPr id="138" name="组合 137"/>
          <p:cNvGrpSpPr/>
          <p:nvPr/>
        </p:nvGrpSpPr>
        <p:grpSpPr>
          <a:xfrm>
            <a:off x="6339604" y="2919095"/>
            <a:ext cx="5285482" cy="3139440"/>
            <a:chOff x="8370" y="13834"/>
            <a:chExt cx="8323" cy="4944"/>
          </a:xfrm>
        </p:grpSpPr>
        <p:grpSp>
          <p:nvGrpSpPr>
            <p:cNvPr id="9" name="组合 8"/>
            <p:cNvGrpSpPr/>
            <p:nvPr>
              <p:custDataLst>
                <p:tags r:id="rId14"/>
              </p:custDataLst>
            </p:nvPr>
          </p:nvGrpSpPr>
          <p:grpSpPr>
            <a:xfrm>
              <a:off x="8370" y="13834"/>
              <a:ext cx="3971" cy="2498"/>
              <a:chOff x="851" y="2107"/>
              <a:chExt cx="1965" cy="2498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851" y="2107"/>
                <a:ext cx="1965" cy="2498"/>
                <a:chOff x="885" y="1927"/>
                <a:chExt cx="1965" cy="2498"/>
              </a:xfrm>
            </p:grpSpPr>
            <p:sp>
              <p:nvSpPr>
                <p:cNvPr id="14" name="圆角矩形 13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885" y="1927"/>
                  <a:ext cx="1965" cy="2498"/>
                </a:xfrm>
                <a:prstGeom prst="roundRect">
                  <a:avLst>
                    <a:gd name="adj" fmla="val 7561"/>
                  </a:avLst>
                </a:prstGeom>
                <a:ln w="28575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文本框 14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1092" y="2254"/>
                  <a:ext cx="1576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600" b="1" dirty="0">
                      <a:solidFill>
                        <a:srgbClr val="2F5597"/>
                      </a:solidFill>
                      <a:latin typeface="思源黑体 CN Regular" panose="020B0500000000000000" charset="-122"/>
                      <a:ea typeface="思源黑体 CN Regular" panose="020B0500000000000000" charset="-122"/>
                    </a:rPr>
                    <a:t>应用场景</a:t>
                  </a:r>
                  <a:endParaRPr lang="zh-CN" altLang="en-US" sz="1600" b="1" dirty="0">
                    <a:solidFill>
                      <a:srgbClr val="2F5597"/>
                    </a:solidFill>
                    <a:latin typeface="思源黑体 CN Regular" panose="020B0500000000000000" charset="-122"/>
                    <a:ea typeface="思源黑体 CN Regular" panose="020B0500000000000000" charset="-122"/>
                  </a:endParaRPr>
                </a:p>
              </p:txBody>
            </p:sp>
          </p:grpSp>
          <p:sp>
            <p:nvSpPr>
              <p:cNvPr id="11" name="文本框 1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89" y="3222"/>
                <a:ext cx="171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 dirty="0">
                    <a:solidFill>
                      <a:srgbClr val="2F5597"/>
                    </a:solidFill>
                    <a:latin typeface="思源黑体 CN Regular" panose="020B0500000000000000" charset="-122"/>
                    <a:ea typeface="思源黑体 CN Regular" panose="020B0500000000000000" charset="-122"/>
                  </a:rPr>
                  <a:t>用于智能终端，如手机、平板、智能穿戴等</a:t>
                </a:r>
                <a:endParaRPr lang="zh-CN" altLang="en-US" sz="1200" b="1" dirty="0">
                  <a:solidFill>
                    <a:srgbClr val="2F5597"/>
                  </a:solidFill>
                  <a:latin typeface="思源黑体 CN Regular" panose="020B0500000000000000" charset="-122"/>
                  <a:ea typeface="思源黑体 CN Regular" panose="020B0500000000000000" charset="-122"/>
                </a:endParaRPr>
              </a:p>
            </p:txBody>
          </p:sp>
        </p:grpSp>
        <p:grpSp>
          <p:nvGrpSpPr>
            <p:cNvPr id="21" name="组合 20"/>
            <p:cNvGrpSpPr/>
            <p:nvPr>
              <p:custDataLst>
                <p:tags r:id="rId18"/>
              </p:custDataLst>
            </p:nvPr>
          </p:nvGrpSpPr>
          <p:grpSpPr>
            <a:xfrm>
              <a:off x="12155" y="16708"/>
              <a:ext cx="4538" cy="2070"/>
              <a:chOff x="834" y="2107"/>
              <a:chExt cx="2246" cy="207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1133" y="2107"/>
                <a:ext cx="1663" cy="2070"/>
                <a:chOff x="1167" y="1927"/>
                <a:chExt cx="1663" cy="2070"/>
              </a:xfrm>
            </p:grpSpPr>
            <p:sp>
              <p:nvSpPr>
                <p:cNvPr id="13" name="圆角矩形 12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1167" y="1927"/>
                  <a:ext cx="1663" cy="2070"/>
                </a:xfrm>
                <a:prstGeom prst="roundRect">
                  <a:avLst>
                    <a:gd name="adj" fmla="val 7561"/>
                  </a:avLst>
                </a:prstGeom>
                <a:ln w="28575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" name="文本框 25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1195" y="2260"/>
                  <a:ext cx="1576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600" b="1" dirty="0">
                      <a:solidFill>
                        <a:srgbClr val="2F5597"/>
                      </a:solidFill>
                      <a:latin typeface="思源黑体 CN Regular" panose="020B0500000000000000" charset="-122"/>
                      <a:ea typeface="思源黑体 CN Regular" panose="020B0500000000000000" charset="-122"/>
                    </a:rPr>
                    <a:t>开发框架</a:t>
                  </a:r>
                  <a:endParaRPr lang="zh-CN" altLang="en-US" sz="1600" b="1" dirty="0">
                    <a:solidFill>
                      <a:srgbClr val="2F5597"/>
                    </a:solidFill>
                    <a:latin typeface="思源黑体 CN Regular" panose="020B0500000000000000" charset="-122"/>
                    <a:ea typeface="思源黑体 CN Regular" panose="020B0500000000000000" charset="-122"/>
                  </a:endParaRPr>
                </a:p>
              </p:txBody>
            </p:sp>
          </p:grpSp>
          <p:sp>
            <p:nvSpPr>
              <p:cNvPr id="27" name="文本框 26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834" y="3158"/>
                <a:ext cx="2246" cy="41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algn="ctr"/>
                <a:r>
                  <a:rPr lang="zh-CN" altLang="en-US" sz="1200" b="1" dirty="0">
                    <a:solidFill>
                      <a:srgbClr val="2F5597"/>
                    </a:solidFill>
                    <a:latin typeface="思源黑体 CN Regular" panose="020B0500000000000000" charset="-122"/>
                    <a:ea typeface="思源黑体 CN Regular" panose="020B0500000000000000" charset="-122"/>
                  </a:rPr>
                  <a:t>开发框架则更适合移动终端</a:t>
                </a:r>
                <a:endParaRPr lang="zh-CN" altLang="en-US" sz="1200" b="1" dirty="0">
                  <a:solidFill>
                    <a:srgbClr val="2F5597"/>
                  </a:solidFill>
                  <a:latin typeface="思源黑体 CN Regular" panose="020B0500000000000000" charset="-122"/>
                  <a:ea typeface="思源黑体 CN Regular" panose="020B0500000000000000" charset="-122"/>
                </a:endParaRPr>
              </a:p>
            </p:txBody>
          </p:sp>
        </p:grpSp>
        <p:grpSp>
          <p:nvGrpSpPr>
            <p:cNvPr id="20" name="组合 19"/>
            <p:cNvGrpSpPr/>
            <p:nvPr>
              <p:custDataLst>
                <p:tags r:id="rId22"/>
              </p:custDataLst>
            </p:nvPr>
          </p:nvGrpSpPr>
          <p:grpSpPr>
            <a:xfrm>
              <a:off x="12759" y="13834"/>
              <a:ext cx="3360" cy="2498"/>
              <a:chOff x="1133" y="2107"/>
              <a:chExt cx="1663" cy="2498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133" y="2107"/>
                <a:ext cx="1663" cy="2498"/>
                <a:chOff x="1167" y="1927"/>
                <a:chExt cx="1663" cy="2498"/>
              </a:xfrm>
            </p:grpSpPr>
            <p:sp>
              <p:nvSpPr>
                <p:cNvPr id="24" name="圆角矩形 23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1167" y="1927"/>
                  <a:ext cx="1663" cy="2498"/>
                </a:xfrm>
                <a:prstGeom prst="roundRect">
                  <a:avLst>
                    <a:gd name="adj" fmla="val 7561"/>
                  </a:avLst>
                </a:prstGeom>
                <a:ln w="28575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1" name="文本框 30"/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1209" y="2304"/>
                  <a:ext cx="1576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600" b="1" dirty="0">
                      <a:solidFill>
                        <a:srgbClr val="2F5597"/>
                      </a:solidFill>
                      <a:latin typeface="思源黑体 CN Regular" panose="020B0500000000000000" charset="-122"/>
                      <a:ea typeface="思源黑体 CN Regular" panose="020B0500000000000000" charset="-122"/>
                    </a:rPr>
                    <a:t>设计目标</a:t>
                  </a:r>
                  <a:endParaRPr lang="zh-CN" altLang="en-US" sz="1600" b="1" dirty="0">
                    <a:solidFill>
                      <a:srgbClr val="2F5597"/>
                    </a:solidFill>
                    <a:latin typeface="思源黑体 CN Regular" panose="020B0500000000000000" charset="-122"/>
                    <a:ea typeface="思源黑体 CN Regular" panose="020B0500000000000000" charset="-122"/>
                  </a:endParaRPr>
                </a:p>
              </p:txBody>
            </p:sp>
          </p:grpSp>
          <p:sp>
            <p:nvSpPr>
              <p:cNvPr id="32" name="文本框 31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161" y="3222"/>
                <a:ext cx="1618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 dirty="0">
                    <a:solidFill>
                      <a:srgbClr val="2F5597"/>
                    </a:solidFill>
                    <a:latin typeface="思源黑体 CN Regular" panose="020B0500000000000000" charset="-122"/>
                    <a:ea typeface="思源黑体 CN Regular" panose="020B0500000000000000" charset="-122"/>
                  </a:rPr>
                  <a:t>注重分布式能力，实现不同设备之间的无缝协同</a:t>
                </a:r>
                <a:endParaRPr lang="zh-CN" altLang="en-US" sz="1200" b="1" dirty="0">
                  <a:solidFill>
                    <a:srgbClr val="2F5597"/>
                  </a:solidFill>
                  <a:latin typeface="思源黑体 CN Regular" panose="020B0500000000000000" charset="-122"/>
                  <a:ea typeface="思源黑体 CN Regular" panose="020B0500000000000000" charset="-122"/>
                </a:endParaRPr>
              </a:p>
            </p:txBody>
          </p:sp>
        </p:grpSp>
        <p:grpSp>
          <p:nvGrpSpPr>
            <p:cNvPr id="33" name="组合 32"/>
            <p:cNvGrpSpPr/>
            <p:nvPr>
              <p:custDataLst>
                <p:tags r:id="rId26"/>
              </p:custDataLst>
            </p:nvPr>
          </p:nvGrpSpPr>
          <p:grpSpPr>
            <a:xfrm>
              <a:off x="8370" y="16714"/>
              <a:ext cx="3961" cy="2063"/>
              <a:chOff x="851" y="2107"/>
              <a:chExt cx="1960" cy="2063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851" y="2107"/>
                <a:ext cx="1960" cy="2063"/>
                <a:chOff x="885" y="1927"/>
                <a:chExt cx="1960" cy="2063"/>
              </a:xfrm>
            </p:grpSpPr>
            <p:sp>
              <p:nvSpPr>
                <p:cNvPr id="37" name="圆角矩形 36"/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885" y="1927"/>
                  <a:ext cx="1960" cy="2063"/>
                </a:xfrm>
                <a:prstGeom prst="roundRect">
                  <a:avLst>
                    <a:gd name="adj" fmla="val 7561"/>
                  </a:avLst>
                </a:prstGeom>
                <a:ln w="28575" cmpd="sng">
                  <a:solidFill>
                    <a:schemeClr val="accent1">
                      <a:shade val="50000"/>
                    </a:schemeClr>
                  </a:solidFill>
                  <a:prstDash val="solid"/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38" name="文本框 37"/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1092" y="2269"/>
                  <a:ext cx="1576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zh-CN" altLang="en-US" sz="1600" b="1" dirty="0">
                      <a:solidFill>
                        <a:srgbClr val="2F5597"/>
                      </a:solidFill>
                      <a:latin typeface="思源黑体 CN Regular" panose="020B0500000000000000" charset="-122"/>
                      <a:ea typeface="思源黑体 CN Regular" panose="020B0500000000000000" charset="-122"/>
                    </a:rPr>
                    <a:t>功能特点</a:t>
                  </a:r>
                  <a:endParaRPr lang="zh-CN" altLang="en-US" sz="1600" b="1" dirty="0">
                    <a:solidFill>
                      <a:srgbClr val="2F5597"/>
                    </a:solidFill>
                    <a:latin typeface="思源黑体 CN Regular" panose="020B0500000000000000" charset="-122"/>
                    <a:ea typeface="思源黑体 CN Regular" panose="020B0500000000000000" charset="-122"/>
                  </a:endParaRPr>
                </a:p>
              </p:txBody>
            </p:sp>
          </p:grpSp>
          <p:sp>
            <p:nvSpPr>
              <p:cNvPr id="39" name="文本框 38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938" y="3075"/>
                <a:ext cx="1821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zh-CN" altLang="en-US" sz="1200" b="1" dirty="0">
                    <a:solidFill>
                      <a:srgbClr val="2F5597"/>
                    </a:solidFill>
                    <a:latin typeface="思源黑体 CN Regular" panose="020B0500000000000000" charset="-122"/>
                    <a:ea typeface="思源黑体 CN Regular" panose="020B0500000000000000" charset="-122"/>
                  </a:rPr>
                  <a:t>具有跨设备的流转、共享等特性</a:t>
                </a:r>
                <a:endParaRPr lang="zh-CN" altLang="en-US" sz="1200" b="1" dirty="0">
                  <a:solidFill>
                    <a:srgbClr val="2F5597"/>
                  </a:solidFill>
                  <a:latin typeface="思源黑体 CN Regular" panose="020B0500000000000000" charset="-122"/>
                  <a:ea typeface="思源黑体 CN Regular" panose="020B0500000000000000" charset="-122"/>
                </a:endParaRPr>
              </a:p>
            </p:txBody>
          </p:sp>
        </p:grpSp>
      </p:grpSp>
      <p:pic>
        <p:nvPicPr>
          <p:cNvPr id="137" name="图片 13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78320" y="1689100"/>
            <a:ext cx="3155315" cy="720090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6694805" y="2442845"/>
            <a:ext cx="37960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 b="1" dirty="0">
                <a:solidFill>
                  <a:schemeClr val="accent1">
                    <a:lumMod val="7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  <a:sym typeface="+mn-ea"/>
              </a:rPr>
              <a:t>面向万物互联的全场景分布式操作系统</a:t>
            </a:r>
            <a:endParaRPr lang="zh-CN" altLang="en-US" sz="1400" b="1" dirty="0">
              <a:solidFill>
                <a:schemeClr val="accent1">
                  <a:lumMod val="75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/>
          <p:cNvSpPr/>
          <p:nvPr/>
        </p:nvSpPr>
        <p:spPr>
          <a:xfrm>
            <a:off x="568960" y="1421765"/>
            <a:ext cx="11269980" cy="1595120"/>
          </a:xfrm>
          <a:prstGeom prst="roundRect">
            <a:avLst>
              <a:gd name="adj" fmla="val 11151"/>
            </a:avLst>
          </a:prstGeom>
          <a:solidFill>
            <a:schemeClr val="bg1"/>
          </a:solidFill>
          <a:ln>
            <a:noFill/>
          </a:ln>
          <a:effectLst>
            <a:outerShdw blurRad="228600" dist="38100" dir="66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"/>
          <a:srcRect t="28762" r="5155"/>
          <a:stretch>
            <a:fillRect/>
          </a:stretch>
        </p:blipFill>
        <p:spPr>
          <a:xfrm>
            <a:off x="728345" y="1508125"/>
            <a:ext cx="5541645" cy="142176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15965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: 形状 7"/>
          <p:cNvSpPr/>
          <p:nvPr userDrawn="1"/>
        </p:nvSpPr>
        <p:spPr>
          <a:xfrm rot="5400000" flipH="1">
            <a:off x="130629" y="-18868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6655" y="56549"/>
            <a:ext cx="839581" cy="829407"/>
            <a:chOff x="145145" y="78851"/>
            <a:chExt cx="839581" cy="829407"/>
          </a:xfrm>
        </p:grpSpPr>
        <p:sp>
          <p:nvSpPr>
            <p:cNvPr id="17" name="文本框 16"/>
            <p:cNvSpPr txBox="1"/>
            <p:nvPr/>
          </p:nvSpPr>
          <p:spPr>
            <a:xfrm>
              <a:off x="145145" y="78851"/>
              <a:ext cx="557530" cy="694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29105" y="346075"/>
            <a:ext cx="3797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165C5"/>
                </a:solidFill>
                <a:sym typeface="+mn-ea"/>
              </a:rPr>
              <a:t>两大操作系统的产业生态</a:t>
            </a:r>
            <a:endParaRPr lang="zh-CN" altLang="en-US" sz="2400" b="1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290310" y="1607820"/>
            <a:ext cx="5417185" cy="1219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欧拉、鸿蒙等重大开源项目社区版本代码贡献的最高奖励500万元</a:t>
            </a:r>
            <a:endParaRPr lang="zh-CN" altLang="en-US" sz="1400">
              <a:sym typeface="+mn-ea"/>
            </a:endParaRPr>
          </a:p>
          <a:p>
            <a:pPr marL="285750" indent="-285750" algn="l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给予只能终端产品生产企业最高1000万元资助</a:t>
            </a:r>
            <a:endParaRPr lang="zh-CN" altLang="en-US" sz="1400">
              <a:sym typeface="+mn-ea"/>
            </a:endParaRPr>
          </a:p>
          <a:p>
            <a:pPr marL="285750" indent="-285750" algn="l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开发形成商业发行版软件产品及服务最高资助1000万元</a:t>
            </a:r>
            <a:endParaRPr lang="zh-CN" altLang="en-US" sz="1400">
              <a:sym typeface="+mn-ea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568960" y="3116580"/>
            <a:ext cx="11269980" cy="1595120"/>
          </a:xfrm>
          <a:prstGeom prst="roundRect">
            <a:avLst>
              <a:gd name="adj" fmla="val 11151"/>
            </a:avLst>
          </a:prstGeom>
          <a:solidFill>
            <a:schemeClr val="bg1"/>
          </a:solidFill>
          <a:ln>
            <a:noFill/>
          </a:ln>
          <a:effectLst>
            <a:outerShdw blurRad="228600" dist="38100" dir="66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289040" y="3263265"/>
            <a:ext cx="5427345" cy="1219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支持引领产业发展或实现颠覆性突破的鸿蒙软件产品，最高</a:t>
            </a:r>
            <a:r>
              <a:rPr lang="en-US" altLang="zh-CN" sz="1200"/>
              <a:t>1000</a:t>
            </a:r>
            <a:r>
              <a:rPr lang="zh-CN" altLang="en-US" sz="1200"/>
              <a:t>万元资助</a:t>
            </a:r>
            <a:endParaRPr lang="zh-CN" altLang="en-US" sz="1200"/>
          </a:p>
          <a:p>
            <a:pPr marL="285750" indent="-285750" algn="l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规上工业企业通过开源鸿蒙适配认证、取得兼容性证书并实现产业化销售的智能终端产品，不超过标准</a:t>
            </a:r>
            <a:r>
              <a:rPr lang="en-US" altLang="zh-CN" sz="1200"/>
              <a:t>50%</a:t>
            </a:r>
            <a:r>
              <a:rPr lang="zh-CN" altLang="en-US" sz="1200"/>
              <a:t>的比例给予最高</a:t>
            </a:r>
            <a:r>
              <a:rPr lang="en-US" altLang="zh-CN" sz="1200"/>
              <a:t>1000</a:t>
            </a:r>
            <a:r>
              <a:rPr lang="zh-CN" altLang="en-US" sz="1200"/>
              <a:t>万元奖励</a:t>
            </a:r>
            <a:endParaRPr lang="zh-CN" altLang="en-US" sz="1200"/>
          </a:p>
          <a:p>
            <a:pPr marL="285750" indent="-285750" algn="l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打造开源服务平台，投资</a:t>
            </a:r>
            <a:r>
              <a:rPr lang="en-US" altLang="zh-CN" sz="1200"/>
              <a:t>6000</a:t>
            </a:r>
            <a:r>
              <a:rPr lang="zh-CN" altLang="en-US" sz="1200"/>
              <a:t>万元打造开源鸿蒙生态创新中心</a:t>
            </a:r>
            <a:endParaRPr lang="zh-CN" altLang="en-US" sz="1200"/>
          </a:p>
        </p:txBody>
      </p:sp>
      <p:sp>
        <p:nvSpPr>
          <p:cNvPr id="30" name="圆角矩形 29"/>
          <p:cNvSpPr/>
          <p:nvPr/>
        </p:nvSpPr>
        <p:spPr>
          <a:xfrm>
            <a:off x="568960" y="4810125"/>
            <a:ext cx="11269980" cy="1595120"/>
          </a:xfrm>
          <a:prstGeom prst="roundRect">
            <a:avLst>
              <a:gd name="adj" fmla="val 11151"/>
            </a:avLst>
          </a:prstGeom>
          <a:solidFill>
            <a:schemeClr val="bg1"/>
          </a:solidFill>
          <a:ln>
            <a:noFill/>
          </a:ln>
          <a:effectLst>
            <a:outerShdw blurRad="228600" dist="38100" dir="660000" algn="t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309360" y="4947920"/>
            <a:ext cx="5397500" cy="12198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围绕开源鸿蒙核心技术攻关及成果转化，单个项目最高</a:t>
            </a:r>
            <a:r>
              <a:rPr lang="en-US" altLang="zh-CN" sz="1200"/>
              <a:t>1000</a:t>
            </a:r>
            <a:r>
              <a:rPr lang="zh-CN" altLang="en-US" sz="1200"/>
              <a:t>万元支持</a:t>
            </a:r>
            <a:endParaRPr lang="zh-CN" altLang="en-US" sz="1200"/>
          </a:p>
          <a:p>
            <a:pPr marL="285750" indent="-285750" algn="l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200">
                <a:sym typeface="+mn-ea"/>
              </a:rPr>
              <a:t>支持南向企业开发制造搭载开源鸿蒙终端操作系统的智能产品，最高</a:t>
            </a:r>
            <a:r>
              <a:rPr lang="en-US" altLang="zh-CN" sz="1200">
                <a:sym typeface="+mn-ea"/>
              </a:rPr>
              <a:t>1000</a:t>
            </a:r>
            <a:r>
              <a:rPr lang="zh-CN" altLang="en-US" sz="1200">
                <a:sym typeface="+mn-ea"/>
              </a:rPr>
              <a:t>万元奖励</a:t>
            </a:r>
            <a:endParaRPr lang="zh-CN" altLang="en-US" sz="1200"/>
          </a:p>
          <a:p>
            <a:pPr marL="285750" indent="-285750" algn="l" fontAlgn="auto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zh-CN" altLang="en-US" sz="1200"/>
              <a:t>支持北向企业研发成果产业化，给予开发企业最高</a:t>
            </a:r>
            <a:r>
              <a:rPr lang="en-US" altLang="zh-CN" sz="1200"/>
              <a:t>1000</a:t>
            </a:r>
            <a:r>
              <a:rPr lang="zh-CN" altLang="en-US" sz="1200"/>
              <a:t>万元奖励</a:t>
            </a:r>
            <a:endParaRPr lang="zh-CN" altLang="en-US" sz="1200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45" y="3209925"/>
            <a:ext cx="5541645" cy="140589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80" y="4918075"/>
            <a:ext cx="5586730" cy="135572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373370" y="990600"/>
            <a:ext cx="18719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产业生态政策</a:t>
            </a:r>
            <a:endParaRPr lang="zh-CN" altLang="en-US" sz="2000" b="1"/>
          </a:p>
        </p:txBody>
      </p:sp>
      <p:sp>
        <p:nvSpPr>
          <p:cNvPr id="50" name="圆角矩形 49"/>
          <p:cNvSpPr/>
          <p:nvPr/>
        </p:nvSpPr>
        <p:spPr>
          <a:xfrm>
            <a:off x="11113135" y="2687955"/>
            <a:ext cx="725805" cy="330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rgbClr val="0165C5"/>
                </a:solidFill>
              </a:rPr>
              <a:t>深圳</a:t>
            </a:r>
            <a:endParaRPr lang="zh-CN" altLang="en-US" sz="1400" b="1">
              <a:solidFill>
                <a:srgbClr val="0165C5"/>
              </a:solidFill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1113135" y="4381500"/>
            <a:ext cx="725805" cy="330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rgbClr val="0165C5"/>
                </a:solidFill>
              </a:rPr>
              <a:t>武汉</a:t>
            </a:r>
            <a:endParaRPr lang="zh-CN" altLang="en-US" sz="1400" b="1">
              <a:solidFill>
                <a:srgbClr val="0165C5"/>
              </a:solidFill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11113135" y="6075045"/>
            <a:ext cx="725805" cy="330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solidFill>
                  <a:srgbClr val="0165C5"/>
                </a:solidFill>
              </a:rPr>
              <a:t>成都</a:t>
            </a:r>
            <a:endParaRPr lang="zh-CN" altLang="en-US" sz="1400" b="1">
              <a:solidFill>
                <a:srgbClr val="0165C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>
            <p:custDataLst>
              <p:tags r:id="rId1"/>
            </p:custDataLst>
          </p:nvPr>
        </p:nvSpPr>
        <p:spPr>
          <a:xfrm rot="10800000" flipV="1">
            <a:off x="8392795" y="4307840"/>
            <a:ext cx="555625" cy="555625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5965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: 形状 7"/>
          <p:cNvSpPr/>
          <p:nvPr userDrawn="1"/>
        </p:nvSpPr>
        <p:spPr>
          <a:xfrm rot="5400000" flipH="1">
            <a:off x="130629" y="-18868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6655" y="56549"/>
            <a:ext cx="839581" cy="829407"/>
            <a:chOff x="145145" y="78851"/>
            <a:chExt cx="839581" cy="829407"/>
          </a:xfrm>
        </p:grpSpPr>
        <p:sp>
          <p:nvSpPr>
            <p:cNvPr id="17" name="文本框 16"/>
            <p:cNvSpPr txBox="1"/>
            <p:nvPr/>
          </p:nvSpPr>
          <p:spPr>
            <a:xfrm>
              <a:off x="145145" y="78851"/>
              <a:ext cx="557530" cy="694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29105" y="346075"/>
            <a:ext cx="3797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165C5"/>
                </a:solidFill>
                <a:sym typeface="+mn-ea"/>
              </a:rPr>
              <a:t>两大操作系统的产业生态</a:t>
            </a:r>
            <a:endParaRPr lang="zh-CN" altLang="en-US" sz="2400" b="1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ea"/>
            </a:endParaRPr>
          </a:p>
        </p:txBody>
      </p:sp>
      <p:sp>
        <p:nvSpPr>
          <p:cNvPr id="3" name="椭圆 2"/>
          <p:cNvSpPr/>
          <p:nvPr>
            <p:custDataLst>
              <p:tags r:id="rId2"/>
            </p:custDataLst>
          </p:nvPr>
        </p:nvSpPr>
        <p:spPr>
          <a:xfrm rot="10800000" flipV="1">
            <a:off x="4916805" y="1927860"/>
            <a:ext cx="971550" cy="971550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 rot="10800000" flipV="1">
            <a:off x="2584450" y="1661160"/>
            <a:ext cx="811530" cy="811530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>
            <p:custDataLst>
              <p:tags r:id="rId4"/>
            </p:custDataLst>
          </p:nvPr>
        </p:nvSpPr>
        <p:spPr>
          <a:xfrm rot="10800000" flipV="1">
            <a:off x="9289415" y="2879090"/>
            <a:ext cx="795655" cy="795655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963295" y="4184252"/>
            <a:ext cx="9723120" cy="1521495"/>
            <a:chOff x="-616" y="8601"/>
            <a:chExt cx="12356" cy="1933"/>
          </a:xfrm>
        </p:grpSpPr>
        <p:grpSp>
          <p:nvGrpSpPr>
            <p:cNvPr id="90" name="组合 89"/>
            <p:cNvGrpSpPr/>
            <p:nvPr/>
          </p:nvGrpSpPr>
          <p:grpSpPr>
            <a:xfrm>
              <a:off x="-616" y="8907"/>
              <a:ext cx="12356" cy="1002"/>
              <a:chOff x="-16709585" y="5151878"/>
              <a:chExt cx="34221806" cy="845618"/>
            </a:xfrm>
          </p:grpSpPr>
          <p:sp>
            <p:nvSpPr>
              <p:cNvPr id="92" name="椭圆 91"/>
              <p:cNvSpPr/>
              <p:nvPr/>
            </p:nvSpPr>
            <p:spPr>
              <a:xfrm>
                <a:off x="-16709585" y="5151878"/>
                <a:ext cx="34221806" cy="825193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rgbClr val="4472C4">
                        <a:alpha val="0"/>
                      </a:srgbClr>
                    </a:gs>
                    <a:gs pos="100000">
                      <a:srgbClr val="4472C4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93" name="椭圆 92"/>
              <p:cNvSpPr/>
              <p:nvPr/>
            </p:nvSpPr>
            <p:spPr>
              <a:xfrm>
                <a:off x="-14429919" y="5172303"/>
                <a:ext cx="30587751" cy="825193"/>
              </a:xfrm>
              <a:prstGeom prst="ellipse">
                <a:avLst/>
              </a:prstGeom>
              <a:noFill/>
              <a:ln w="19050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rgbClr val="4472C4">
                        <a:alpha val="20000"/>
                      </a:srgbClr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96" name="椭圆 95"/>
            <p:cNvSpPr/>
            <p:nvPr>
              <p:custDataLst>
                <p:tags r:id="rId5"/>
              </p:custDataLst>
            </p:nvPr>
          </p:nvSpPr>
          <p:spPr>
            <a:xfrm rot="10800000" flipV="1">
              <a:off x="8050" y="8601"/>
              <a:ext cx="363" cy="363"/>
            </a:xfrm>
            <a:prstGeom prst="ellipse">
              <a:avLst/>
            </a:prstGeom>
            <a:gradFill flip="none" rotWithShape="1">
              <a:gsLst>
                <a:gs pos="100000">
                  <a:srgbClr val="0165C5">
                    <a:alpha val="34000"/>
                  </a:srgbClr>
                </a:gs>
                <a:gs pos="33000">
                  <a:srgbClr val="4472C4">
                    <a:alpha val="7000"/>
                    <a:lumMod val="84000"/>
                    <a:lumOff val="16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rgbClr val="AE1A1A">
                  <a:alpha val="1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360" y="10011"/>
              <a:ext cx="3154" cy="52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kumimoji="1" lang="zh-CN" altLang="en-US" sz="2000" b="1" dirty="0">
                  <a:solidFill>
                    <a:srgbClr val="3B5CB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欧拉</a:t>
              </a:r>
              <a:r>
                <a:rPr kumimoji="1" lang="en-US" altLang="zh-CN" sz="2000" b="1" dirty="0">
                  <a:solidFill>
                    <a:srgbClr val="3B5CB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</a:t>
              </a:r>
              <a:r>
                <a:rPr kumimoji="1" lang="zh-CN" altLang="en-US" sz="2000" b="1" dirty="0">
                  <a:solidFill>
                    <a:srgbClr val="3B5CB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鸿蒙产业生态</a:t>
              </a:r>
              <a:endParaRPr kumimoji="1" lang="zh-CN" altLang="en-US" sz="2000" b="1" dirty="0">
                <a:solidFill>
                  <a:srgbClr val="3B5CB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8" name="文本框 107"/>
          <p:cNvSpPr txBox="1"/>
          <p:nvPr/>
        </p:nvSpPr>
        <p:spPr>
          <a:xfrm>
            <a:off x="9289415" y="3489960"/>
            <a:ext cx="477520" cy="297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1400"/>
          </a:p>
        </p:txBody>
      </p:sp>
      <p:sp>
        <p:nvSpPr>
          <p:cNvPr id="109" name="文本框 108"/>
          <p:cNvSpPr txBox="1"/>
          <p:nvPr/>
        </p:nvSpPr>
        <p:spPr>
          <a:xfrm>
            <a:off x="9271635" y="3124835"/>
            <a:ext cx="11055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GIIC</a:t>
            </a:r>
            <a:r>
              <a:rPr lang="zh-CN" altLang="en-US" sz="1400"/>
              <a:t>联盟</a:t>
            </a:r>
            <a:endParaRPr lang="en-US" altLang="zh-CN" sz="1400"/>
          </a:p>
        </p:txBody>
      </p:sp>
      <p:sp>
        <p:nvSpPr>
          <p:cNvPr id="43" name="文本框 42"/>
          <p:cNvSpPr txBox="1"/>
          <p:nvPr/>
        </p:nvSpPr>
        <p:spPr>
          <a:xfrm>
            <a:off x="8350250" y="4377690"/>
            <a:ext cx="819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开发者</a:t>
            </a:r>
            <a:endParaRPr lang="zh-CN" altLang="en-US" sz="1200"/>
          </a:p>
          <a:p>
            <a:r>
              <a:rPr lang="zh-CN" altLang="en-US" sz="1200"/>
              <a:t>与社区</a:t>
            </a:r>
            <a:endParaRPr lang="zh-CN" altLang="en-US" sz="1200"/>
          </a:p>
        </p:txBody>
      </p:sp>
      <p:sp>
        <p:nvSpPr>
          <p:cNvPr id="10" name="文本框 9"/>
          <p:cNvSpPr txBox="1"/>
          <p:nvPr/>
        </p:nvSpPr>
        <p:spPr>
          <a:xfrm>
            <a:off x="5087620" y="2098675"/>
            <a:ext cx="696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需求业主</a:t>
            </a:r>
            <a:endParaRPr lang="zh-CN"/>
          </a:p>
        </p:txBody>
      </p:sp>
      <p:sp>
        <p:nvSpPr>
          <p:cNvPr id="13" name="文本框 12"/>
          <p:cNvSpPr txBox="1"/>
          <p:nvPr/>
        </p:nvSpPr>
        <p:spPr>
          <a:xfrm>
            <a:off x="2698750" y="1752600"/>
            <a:ext cx="820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培训机构</a:t>
            </a:r>
            <a:endParaRPr lang="zh-CN" altLang="en-US"/>
          </a:p>
        </p:txBody>
      </p:sp>
      <p:sp>
        <p:nvSpPr>
          <p:cNvPr id="6" name="椭圆 5"/>
          <p:cNvSpPr/>
          <p:nvPr>
            <p:custDataLst>
              <p:tags r:id="rId6"/>
            </p:custDataLst>
          </p:nvPr>
        </p:nvSpPr>
        <p:spPr>
          <a:xfrm rot="10800000" flipV="1">
            <a:off x="2051050" y="3613150"/>
            <a:ext cx="672465" cy="672465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>
            <p:custDataLst>
              <p:tags r:id="rId7"/>
            </p:custDataLst>
          </p:nvPr>
        </p:nvSpPr>
        <p:spPr>
          <a:xfrm rot="10800000" flipV="1">
            <a:off x="4996180" y="4010025"/>
            <a:ext cx="892175" cy="892175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椭圆 21"/>
          <p:cNvSpPr/>
          <p:nvPr>
            <p:custDataLst>
              <p:tags r:id="rId8"/>
            </p:custDataLst>
          </p:nvPr>
        </p:nvSpPr>
        <p:spPr>
          <a:xfrm rot="10800000" flipV="1">
            <a:off x="7397115" y="3111500"/>
            <a:ext cx="555625" cy="555625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9" name="椭圆 28"/>
          <p:cNvSpPr/>
          <p:nvPr>
            <p:custDataLst>
              <p:tags r:id="rId9"/>
            </p:custDataLst>
          </p:nvPr>
        </p:nvSpPr>
        <p:spPr>
          <a:xfrm rot="10800000" flipV="1">
            <a:off x="9750425" y="4684395"/>
            <a:ext cx="118110" cy="118110"/>
          </a:xfrm>
          <a:prstGeom prst="ellipse">
            <a:avLst/>
          </a:prstGeom>
          <a:gradFill>
            <a:gsLst>
              <a:gs pos="100000">
                <a:srgbClr val="0165C5">
                  <a:alpha val="32000"/>
                </a:srgbClr>
              </a:gs>
              <a:gs pos="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/>
          <p:cNvSpPr/>
          <p:nvPr>
            <p:custDataLst>
              <p:tags r:id="rId10"/>
            </p:custDataLst>
          </p:nvPr>
        </p:nvSpPr>
        <p:spPr>
          <a:xfrm rot="10800000" flipV="1">
            <a:off x="4723269" y="3224767"/>
            <a:ext cx="285650" cy="285723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34000"/>
                </a:srgbClr>
              </a:gs>
              <a:gs pos="33000">
                <a:srgbClr val="4472C4">
                  <a:alpha val="7000"/>
                  <a:lumMod val="84000"/>
                  <a:lumOff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椭圆 37"/>
          <p:cNvSpPr/>
          <p:nvPr>
            <p:custDataLst>
              <p:tags r:id="rId11"/>
            </p:custDataLst>
          </p:nvPr>
        </p:nvSpPr>
        <p:spPr>
          <a:xfrm rot="10800000" flipV="1">
            <a:off x="3975100" y="3436620"/>
            <a:ext cx="118110" cy="118110"/>
          </a:xfrm>
          <a:prstGeom prst="ellipse">
            <a:avLst/>
          </a:prstGeom>
          <a:gradFill>
            <a:gsLst>
              <a:gs pos="100000">
                <a:srgbClr val="0165C5">
                  <a:alpha val="32000"/>
                </a:srgbClr>
              </a:gs>
              <a:gs pos="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9" name="椭圆 38"/>
          <p:cNvSpPr/>
          <p:nvPr>
            <p:custDataLst>
              <p:tags r:id="rId12"/>
            </p:custDataLst>
          </p:nvPr>
        </p:nvSpPr>
        <p:spPr>
          <a:xfrm rot="10800000" flipV="1">
            <a:off x="3975100" y="4802505"/>
            <a:ext cx="118110" cy="118110"/>
          </a:xfrm>
          <a:prstGeom prst="ellipse">
            <a:avLst/>
          </a:prstGeom>
          <a:gradFill>
            <a:gsLst>
              <a:gs pos="100000">
                <a:srgbClr val="0165C5">
                  <a:alpha val="32000"/>
                </a:srgbClr>
              </a:gs>
              <a:gs pos="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椭圆 39"/>
          <p:cNvSpPr/>
          <p:nvPr>
            <p:custDataLst>
              <p:tags r:id="rId13"/>
            </p:custDataLst>
          </p:nvPr>
        </p:nvSpPr>
        <p:spPr>
          <a:xfrm rot="10800000" flipV="1">
            <a:off x="4996180" y="4863465"/>
            <a:ext cx="118110" cy="118110"/>
          </a:xfrm>
          <a:prstGeom prst="ellipse">
            <a:avLst/>
          </a:prstGeom>
          <a:gradFill>
            <a:gsLst>
              <a:gs pos="100000">
                <a:srgbClr val="0165C5">
                  <a:alpha val="32000"/>
                </a:srgbClr>
              </a:gs>
              <a:gs pos="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椭圆 40"/>
          <p:cNvSpPr/>
          <p:nvPr>
            <p:custDataLst>
              <p:tags r:id="rId14"/>
            </p:custDataLst>
          </p:nvPr>
        </p:nvSpPr>
        <p:spPr>
          <a:xfrm rot="10800000" flipV="1">
            <a:off x="6296660" y="3149600"/>
            <a:ext cx="118110" cy="118110"/>
          </a:xfrm>
          <a:prstGeom prst="ellipse">
            <a:avLst/>
          </a:prstGeom>
          <a:gradFill>
            <a:gsLst>
              <a:gs pos="100000">
                <a:srgbClr val="0165C5">
                  <a:alpha val="32000"/>
                </a:srgbClr>
              </a:gs>
              <a:gs pos="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椭圆 43"/>
          <p:cNvSpPr/>
          <p:nvPr>
            <p:custDataLst>
              <p:tags r:id="rId15"/>
            </p:custDataLst>
          </p:nvPr>
        </p:nvSpPr>
        <p:spPr>
          <a:xfrm rot="10800000" flipV="1">
            <a:off x="2723515" y="4530725"/>
            <a:ext cx="78105" cy="78105"/>
          </a:xfrm>
          <a:prstGeom prst="ellipse">
            <a:avLst/>
          </a:prstGeom>
          <a:gradFill>
            <a:gsLst>
              <a:gs pos="100000">
                <a:srgbClr val="0165C5">
                  <a:alpha val="32000"/>
                </a:srgbClr>
              </a:gs>
              <a:gs pos="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7" name="椭圆 46"/>
          <p:cNvSpPr/>
          <p:nvPr>
            <p:custDataLst>
              <p:tags r:id="rId16"/>
            </p:custDataLst>
          </p:nvPr>
        </p:nvSpPr>
        <p:spPr>
          <a:xfrm rot="10800000" flipV="1">
            <a:off x="1940064" y="4516992"/>
            <a:ext cx="285650" cy="285723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34000"/>
                </a:srgbClr>
              </a:gs>
              <a:gs pos="33000">
                <a:srgbClr val="4472C4">
                  <a:alpha val="7000"/>
                  <a:lumMod val="84000"/>
                  <a:lumOff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8" name="椭圆 47"/>
          <p:cNvSpPr/>
          <p:nvPr>
            <p:custDataLst>
              <p:tags r:id="rId17"/>
            </p:custDataLst>
          </p:nvPr>
        </p:nvSpPr>
        <p:spPr>
          <a:xfrm rot="10800000" flipV="1">
            <a:off x="6804025" y="4601845"/>
            <a:ext cx="118110" cy="118110"/>
          </a:xfrm>
          <a:prstGeom prst="ellipse">
            <a:avLst/>
          </a:prstGeom>
          <a:gradFill>
            <a:gsLst>
              <a:gs pos="100000">
                <a:srgbClr val="0165C5">
                  <a:alpha val="32000"/>
                </a:srgbClr>
              </a:gs>
              <a:gs pos="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/>
          <p:cNvSpPr/>
          <p:nvPr>
            <p:custDataLst>
              <p:tags r:id="rId18"/>
            </p:custDataLst>
          </p:nvPr>
        </p:nvSpPr>
        <p:spPr>
          <a:xfrm rot="10800000" flipV="1">
            <a:off x="7009765" y="1453515"/>
            <a:ext cx="971550" cy="971550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991985" y="3674745"/>
            <a:ext cx="1529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鸿蒙奖补政策：深圳、武汉、成都</a:t>
            </a:r>
            <a:r>
              <a:rPr lang="en-US" altLang="zh-CN" sz="1200"/>
              <a:t>...</a:t>
            </a:r>
            <a:endParaRPr lang="en-US" altLang="zh-CN" sz="1200"/>
          </a:p>
        </p:txBody>
      </p:sp>
      <p:sp>
        <p:nvSpPr>
          <p:cNvPr id="111" name="文本框 110"/>
          <p:cNvSpPr txBox="1"/>
          <p:nvPr/>
        </p:nvSpPr>
        <p:spPr>
          <a:xfrm>
            <a:off x="7411720" y="3248025"/>
            <a:ext cx="550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政策</a:t>
            </a:r>
            <a:endParaRPr lang="zh-CN" altLang="en-US" sz="1400"/>
          </a:p>
        </p:txBody>
      </p:sp>
      <p:sp>
        <p:nvSpPr>
          <p:cNvPr id="27" name="文本框 26"/>
          <p:cNvSpPr txBox="1"/>
          <p:nvPr/>
        </p:nvSpPr>
        <p:spPr>
          <a:xfrm>
            <a:off x="9091930" y="3431540"/>
            <a:ext cx="1529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国际性平台组织</a:t>
            </a:r>
            <a:endParaRPr lang="zh-CN" altLang="en-US" sz="1200"/>
          </a:p>
        </p:txBody>
      </p:sp>
      <p:sp>
        <p:nvSpPr>
          <p:cNvPr id="31" name="文本框 30"/>
          <p:cNvSpPr txBox="1"/>
          <p:nvPr/>
        </p:nvSpPr>
        <p:spPr>
          <a:xfrm>
            <a:off x="6840220" y="2060575"/>
            <a:ext cx="1529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114+</a:t>
            </a:r>
            <a:r>
              <a:rPr lang="zh-CN" altLang="en-US" sz="1200"/>
              <a:t>款芯片，上海海思芯片全线适配</a:t>
            </a:r>
            <a:endParaRPr lang="zh-CN" altLang="en-US" sz="1200"/>
          </a:p>
        </p:txBody>
      </p:sp>
      <p:sp>
        <p:nvSpPr>
          <p:cNvPr id="32" name="文本框 31"/>
          <p:cNvSpPr txBox="1"/>
          <p:nvPr/>
        </p:nvSpPr>
        <p:spPr>
          <a:xfrm>
            <a:off x="4798695" y="2714625"/>
            <a:ext cx="1529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订单迅猛：中国移动、南方电网</a:t>
            </a:r>
            <a:r>
              <a:rPr lang="en-US" altLang="zh-CN" sz="1200"/>
              <a:t>...</a:t>
            </a:r>
            <a:endParaRPr lang="en-US" altLang="zh-CN" sz="1200"/>
          </a:p>
        </p:txBody>
      </p:sp>
      <p:sp>
        <p:nvSpPr>
          <p:cNvPr id="42" name="文本框 41"/>
          <p:cNvSpPr txBox="1"/>
          <p:nvPr/>
        </p:nvSpPr>
        <p:spPr>
          <a:xfrm>
            <a:off x="2164715" y="2330450"/>
            <a:ext cx="2010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200"/>
              <a:t>全国范围：大学、企业、培训机构、人才集团</a:t>
            </a:r>
            <a:r>
              <a:rPr lang="en-US" altLang="zh-CN" sz="1200"/>
              <a:t>300+</a:t>
            </a:r>
            <a:r>
              <a:rPr lang="zh-CN" altLang="en-US" sz="1200"/>
              <a:t>高校，</a:t>
            </a:r>
            <a:r>
              <a:rPr lang="en-US" altLang="zh-CN" sz="1200"/>
              <a:t>1000+</a:t>
            </a:r>
            <a:r>
              <a:rPr lang="zh-CN" altLang="en-US" sz="1200"/>
              <a:t>教培机构</a:t>
            </a:r>
            <a:r>
              <a:rPr lang="en-US" altLang="zh-CN" sz="1200"/>
              <a:t>...</a:t>
            </a:r>
            <a:endParaRPr lang="en-US" altLang="zh-CN" sz="1200"/>
          </a:p>
        </p:txBody>
      </p:sp>
      <p:sp>
        <p:nvSpPr>
          <p:cNvPr id="110" name="文本框 109"/>
          <p:cNvSpPr txBox="1"/>
          <p:nvPr/>
        </p:nvSpPr>
        <p:spPr>
          <a:xfrm>
            <a:off x="7009765" y="1756410"/>
            <a:ext cx="9829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芯片</a:t>
            </a:r>
            <a:r>
              <a:rPr lang="en-US" altLang="zh-CN" sz="1400"/>
              <a:t>/</a:t>
            </a:r>
            <a:r>
              <a:rPr lang="zh-CN" altLang="en-US" sz="1400"/>
              <a:t>模组</a:t>
            </a:r>
            <a:endParaRPr lang="zh-CN" altLang="en-US" sz="1400"/>
          </a:p>
        </p:txBody>
      </p:sp>
      <p:sp>
        <p:nvSpPr>
          <p:cNvPr id="21" name="文本框 20"/>
          <p:cNvSpPr txBox="1"/>
          <p:nvPr/>
        </p:nvSpPr>
        <p:spPr>
          <a:xfrm>
            <a:off x="5143500" y="4175760"/>
            <a:ext cx="756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终端设备</a:t>
            </a:r>
            <a:endParaRPr lang="zh-CN" altLang="en-US" sz="1600"/>
          </a:p>
        </p:txBody>
      </p:sp>
      <p:sp>
        <p:nvSpPr>
          <p:cNvPr id="15" name="文本框 14"/>
          <p:cNvSpPr txBox="1"/>
          <p:nvPr/>
        </p:nvSpPr>
        <p:spPr>
          <a:xfrm>
            <a:off x="2134870" y="3768090"/>
            <a:ext cx="548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ISV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8411845" y="4767580"/>
            <a:ext cx="7645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718</a:t>
            </a:r>
            <a:r>
              <a:rPr lang="zh-CN" altLang="en-US" sz="1200"/>
              <a:t>万</a:t>
            </a:r>
            <a:endParaRPr lang="zh-CN" altLang="en-US" sz="1200"/>
          </a:p>
        </p:txBody>
      </p:sp>
      <p:sp>
        <p:nvSpPr>
          <p:cNvPr id="51" name="椭圆 50"/>
          <p:cNvSpPr/>
          <p:nvPr>
            <p:custDataLst>
              <p:tags r:id="rId19"/>
            </p:custDataLst>
          </p:nvPr>
        </p:nvSpPr>
        <p:spPr>
          <a:xfrm rot="10800000" flipV="1">
            <a:off x="3233559" y="3482577"/>
            <a:ext cx="285650" cy="285723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34000"/>
                </a:srgbClr>
              </a:gs>
              <a:gs pos="33000">
                <a:srgbClr val="4472C4">
                  <a:alpha val="7000"/>
                  <a:lumMod val="84000"/>
                  <a:lumOff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2" name="椭圆 51"/>
          <p:cNvSpPr/>
          <p:nvPr>
            <p:custDataLst>
              <p:tags r:id="rId20"/>
            </p:custDataLst>
          </p:nvPr>
        </p:nvSpPr>
        <p:spPr>
          <a:xfrm rot="10800000" flipV="1">
            <a:off x="3502660" y="3936365"/>
            <a:ext cx="672465" cy="672465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531235" y="4076065"/>
            <a:ext cx="749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OSV</a:t>
            </a:r>
            <a:endParaRPr lang="en-US" altLang="zh-CN"/>
          </a:p>
        </p:txBody>
      </p:sp>
      <p:sp>
        <p:nvSpPr>
          <p:cNvPr id="54" name="文本框 53"/>
          <p:cNvSpPr txBox="1"/>
          <p:nvPr/>
        </p:nvSpPr>
        <p:spPr>
          <a:xfrm>
            <a:off x="3269615" y="4377690"/>
            <a:ext cx="15290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1200"/>
              <a:t>操作系统供应商</a:t>
            </a:r>
            <a:endParaRPr sz="1200"/>
          </a:p>
        </p:txBody>
      </p:sp>
      <p:sp>
        <p:nvSpPr>
          <p:cNvPr id="55" name="椭圆 54"/>
          <p:cNvSpPr/>
          <p:nvPr>
            <p:custDataLst>
              <p:tags r:id="rId21"/>
            </p:custDataLst>
          </p:nvPr>
        </p:nvSpPr>
        <p:spPr>
          <a:xfrm rot="10800000" flipV="1">
            <a:off x="9170035" y="1445895"/>
            <a:ext cx="555625" cy="555625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222740" y="1563370"/>
            <a:ext cx="550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SIG</a:t>
            </a:r>
            <a:endParaRPr lang="en-US" altLang="zh-CN" sz="1400"/>
          </a:p>
        </p:txBody>
      </p:sp>
      <p:sp>
        <p:nvSpPr>
          <p:cNvPr id="57" name="文本框 56"/>
          <p:cNvSpPr txBox="1"/>
          <p:nvPr/>
        </p:nvSpPr>
        <p:spPr>
          <a:xfrm>
            <a:off x="8940800" y="1845945"/>
            <a:ext cx="1115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特别兴趣小组</a:t>
            </a:r>
            <a:endParaRPr lang="zh-CN" altLang="en-US" sz="1200"/>
          </a:p>
        </p:txBody>
      </p:sp>
      <p:sp>
        <p:nvSpPr>
          <p:cNvPr id="58" name="椭圆 57"/>
          <p:cNvSpPr/>
          <p:nvPr>
            <p:custDataLst>
              <p:tags r:id="rId22"/>
            </p:custDataLst>
          </p:nvPr>
        </p:nvSpPr>
        <p:spPr>
          <a:xfrm rot="10800000" flipV="1">
            <a:off x="4361180" y="1188720"/>
            <a:ext cx="555625" cy="555625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50000"/>
                </a:srgbClr>
              </a:gs>
              <a:gs pos="52000">
                <a:srgbClr val="0165C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375785" y="1306195"/>
            <a:ext cx="5505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DBV</a:t>
            </a:r>
            <a:endParaRPr lang="en-US" altLang="zh-CN" sz="1400"/>
          </a:p>
        </p:txBody>
      </p:sp>
      <p:sp>
        <p:nvSpPr>
          <p:cNvPr id="60" name="文本框 59"/>
          <p:cNvSpPr txBox="1"/>
          <p:nvPr/>
        </p:nvSpPr>
        <p:spPr>
          <a:xfrm>
            <a:off x="4131945" y="1579245"/>
            <a:ext cx="11156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数据库供应商</a:t>
            </a:r>
            <a:endParaRPr lang="zh-CN" altLang="en-US" sz="1200"/>
          </a:p>
        </p:txBody>
      </p:sp>
      <p:sp>
        <p:nvSpPr>
          <p:cNvPr id="61" name="椭圆 60"/>
          <p:cNvSpPr/>
          <p:nvPr>
            <p:custDataLst>
              <p:tags r:id="rId23"/>
            </p:custDataLst>
          </p:nvPr>
        </p:nvSpPr>
        <p:spPr>
          <a:xfrm rot="10800000" flipV="1">
            <a:off x="6804164" y="3554967"/>
            <a:ext cx="285650" cy="285723"/>
          </a:xfrm>
          <a:prstGeom prst="ellipse">
            <a:avLst/>
          </a:prstGeom>
          <a:gradFill flip="none" rotWithShape="1">
            <a:gsLst>
              <a:gs pos="100000">
                <a:srgbClr val="0165C5">
                  <a:alpha val="34000"/>
                </a:srgbClr>
              </a:gs>
              <a:gs pos="33000">
                <a:srgbClr val="4472C4">
                  <a:alpha val="7000"/>
                  <a:lumMod val="84000"/>
                  <a:lumOff val="1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AE1A1A">
                <a:alpha val="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286385" y="1161415"/>
            <a:ext cx="2472055" cy="5487670"/>
          </a:xfrm>
          <a:prstGeom prst="roundRect">
            <a:avLst>
              <a:gd name="adj" fmla="val 5917"/>
            </a:avLst>
          </a:prstGeom>
          <a:solidFill>
            <a:srgbClr val="DAE3F3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1200" dirty="0"/>
          </a:p>
        </p:txBody>
      </p:sp>
      <p:sp>
        <p:nvSpPr>
          <p:cNvPr id="81" name="矩形: 圆角 24"/>
          <p:cNvSpPr/>
          <p:nvPr/>
        </p:nvSpPr>
        <p:spPr>
          <a:xfrm>
            <a:off x="10386502" y="3311828"/>
            <a:ext cx="2605060" cy="3784763"/>
          </a:xfrm>
          <a:prstGeom prst="roundRect">
            <a:avLst>
              <a:gd name="adj" fmla="val 4609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flip="none" rotWithShape="1">
                  <a:gsLst>
                    <a:gs pos="100000">
                      <a:schemeClr val="accent1">
                        <a:lumMod val="20000"/>
                        <a:lumOff val="80000"/>
                      </a:schemeClr>
                    </a:gs>
                    <a:gs pos="0">
                      <a:schemeClr val="accent1">
                        <a:lumMod val="20000"/>
                        <a:lumOff val="80000"/>
                        <a:alpha val="20000"/>
                      </a:schemeClr>
                    </a:gs>
                  </a:gsLst>
                  <a:lin ang="5400000" scaled="1"/>
                  <a:tileRect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 2.0 45 Light" panose="00020600040101010101" pitchFamily="18" charset="-122"/>
              <a:ea typeface="阿里巴巴普惠体 2.0 45 Light" panose="00020600040101010101" pitchFamily="18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0" y="15965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: 形状 7"/>
          <p:cNvSpPr/>
          <p:nvPr userDrawn="1"/>
        </p:nvSpPr>
        <p:spPr>
          <a:xfrm rot="5400000" flipH="1">
            <a:off x="130629" y="-18868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6655" y="56549"/>
            <a:ext cx="839581" cy="829407"/>
            <a:chOff x="145145" y="78851"/>
            <a:chExt cx="839581" cy="829407"/>
          </a:xfrm>
        </p:grpSpPr>
        <p:sp>
          <p:nvSpPr>
            <p:cNvPr id="17" name="文本框 16"/>
            <p:cNvSpPr txBox="1"/>
            <p:nvPr/>
          </p:nvSpPr>
          <p:spPr>
            <a:xfrm>
              <a:off x="145145" y="78851"/>
              <a:ext cx="557530" cy="694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729105" y="346075"/>
            <a:ext cx="9356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ea"/>
              </a:rPr>
              <a:t>无人系统的市场规模</a:t>
            </a:r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ea"/>
            </a:endParaRPr>
          </a:p>
        </p:txBody>
      </p:sp>
      <p:pic>
        <p:nvPicPr>
          <p:cNvPr id="2" name="图片 -214748262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5795" y="1543685"/>
            <a:ext cx="2760980" cy="156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圆角矩形 5"/>
          <p:cNvSpPr/>
          <p:nvPr/>
        </p:nvSpPr>
        <p:spPr>
          <a:xfrm>
            <a:off x="3185795" y="1161415"/>
            <a:ext cx="922020" cy="385445"/>
          </a:xfrm>
          <a:prstGeom prst="roundRect">
            <a:avLst>
              <a:gd name="adj" fmla="val 5917"/>
            </a:avLst>
          </a:prstGeom>
          <a:solidFill>
            <a:srgbClr val="0165C5">
              <a:alpha val="89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200" dirty="0"/>
              <a:t>无人机</a:t>
            </a:r>
            <a:endParaRPr kumimoji="1" lang="zh-CN" altLang="en-US" sz="1200" dirty="0"/>
          </a:p>
        </p:txBody>
      </p:sp>
      <p:sp>
        <p:nvSpPr>
          <p:cNvPr id="9" name="圆角矩形 8"/>
          <p:cNvSpPr/>
          <p:nvPr/>
        </p:nvSpPr>
        <p:spPr>
          <a:xfrm>
            <a:off x="3185795" y="3288030"/>
            <a:ext cx="1154430" cy="385445"/>
          </a:xfrm>
          <a:prstGeom prst="roundRect">
            <a:avLst>
              <a:gd name="adj" fmla="val 5917"/>
            </a:avLst>
          </a:prstGeom>
          <a:solidFill>
            <a:srgbClr val="0165C5">
              <a:alpha val="89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200" dirty="0"/>
              <a:t>无人配送</a:t>
            </a:r>
            <a:endParaRPr kumimoji="1" lang="zh-CN" altLang="en-US" sz="1200" dirty="0"/>
          </a:p>
        </p:txBody>
      </p:sp>
      <p:sp>
        <p:nvSpPr>
          <p:cNvPr id="13" name="圆角矩形 12"/>
          <p:cNvSpPr/>
          <p:nvPr/>
        </p:nvSpPr>
        <p:spPr>
          <a:xfrm>
            <a:off x="6153150" y="3268980"/>
            <a:ext cx="1090295" cy="385445"/>
          </a:xfrm>
          <a:prstGeom prst="roundRect">
            <a:avLst>
              <a:gd name="adj" fmla="val 5917"/>
            </a:avLst>
          </a:prstGeom>
          <a:solidFill>
            <a:srgbClr val="0165C5">
              <a:alpha val="89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200" dirty="0"/>
              <a:t>服务机器人</a:t>
            </a:r>
            <a:endParaRPr kumimoji="1" lang="zh-CN" altLang="en-US" sz="1200" dirty="0"/>
          </a:p>
        </p:txBody>
      </p:sp>
      <p:pic>
        <p:nvPicPr>
          <p:cNvPr id="21" name="图片 20"/>
          <p:cNvPicPr/>
          <p:nvPr/>
        </p:nvPicPr>
        <p:blipFill>
          <a:blip r:embed="rId2"/>
          <a:srcRect l="454" r="7992" b="1078"/>
          <a:stretch>
            <a:fillRect/>
          </a:stretch>
        </p:blipFill>
        <p:spPr>
          <a:xfrm>
            <a:off x="3185795" y="5486400"/>
            <a:ext cx="1309370" cy="1168400"/>
          </a:xfrm>
          <a:prstGeom prst="roundRect">
            <a:avLst>
              <a:gd name="adj" fmla="val 9076"/>
            </a:avLst>
          </a:prstGeom>
        </p:spPr>
      </p:pic>
      <p:pic>
        <p:nvPicPr>
          <p:cNvPr id="3" name="图片 -2147482622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985" y="1524000"/>
            <a:ext cx="2744470" cy="156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620" descr="IMG_256"/>
          <p:cNvPicPr>
            <a:picLocks noChangeAspect="1"/>
          </p:cNvPicPr>
          <p:nvPr/>
        </p:nvPicPr>
        <p:blipFill>
          <a:blip r:embed="rId4"/>
          <a:srcRect b="3020"/>
          <a:stretch>
            <a:fillRect/>
          </a:stretch>
        </p:blipFill>
        <p:spPr>
          <a:xfrm>
            <a:off x="6153150" y="3652520"/>
            <a:ext cx="2787015" cy="1631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621" descr="IMG_256"/>
          <p:cNvPicPr>
            <a:picLocks noChangeAspect="1"/>
          </p:cNvPicPr>
          <p:nvPr/>
        </p:nvPicPr>
        <p:blipFill>
          <a:blip r:embed="rId5"/>
          <a:srcRect r="6783" b="4181"/>
          <a:stretch>
            <a:fillRect/>
          </a:stretch>
        </p:blipFill>
        <p:spPr>
          <a:xfrm>
            <a:off x="3185795" y="3665855"/>
            <a:ext cx="2766060" cy="1615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25"/>
          <p:cNvPicPr/>
          <p:nvPr/>
        </p:nvPicPr>
        <p:blipFill>
          <a:blip r:embed="rId6"/>
          <a:srcRect l="4062" r="3940"/>
          <a:stretch>
            <a:fillRect/>
          </a:stretch>
        </p:blipFill>
        <p:spPr>
          <a:xfrm>
            <a:off x="7574915" y="5452110"/>
            <a:ext cx="1438275" cy="1225550"/>
          </a:xfrm>
          <a:prstGeom prst="roundRect">
            <a:avLst>
              <a:gd name="adj" fmla="val 6321"/>
            </a:avLst>
          </a:prstGeom>
        </p:spPr>
      </p:pic>
      <p:pic>
        <p:nvPicPr>
          <p:cNvPr id="24" name="图片 23"/>
          <p:cNvPicPr/>
          <p:nvPr/>
        </p:nvPicPr>
        <p:blipFill>
          <a:blip r:embed="rId7"/>
          <a:srcRect r="-853"/>
          <a:stretch>
            <a:fillRect/>
          </a:stretch>
        </p:blipFill>
        <p:spPr>
          <a:xfrm>
            <a:off x="6019800" y="5490845"/>
            <a:ext cx="1501775" cy="1164590"/>
          </a:xfrm>
          <a:prstGeom prst="roundRect">
            <a:avLst>
              <a:gd name="adj" fmla="val 10397"/>
            </a:avLst>
          </a:prstGeom>
        </p:spPr>
      </p:pic>
      <p:pic>
        <p:nvPicPr>
          <p:cNvPr id="25" name="图片 24"/>
          <p:cNvPicPr/>
          <p:nvPr/>
        </p:nvPicPr>
        <p:blipFill>
          <a:blip r:embed="rId8"/>
          <a:srcRect r="5421" b="3731"/>
          <a:stretch>
            <a:fillRect/>
          </a:stretch>
        </p:blipFill>
        <p:spPr>
          <a:xfrm>
            <a:off x="4548505" y="5486400"/>
            <a:ext cx="1417955" cy="1163320"/>
          </a:xfrm>
          <a:prstGeom prst="roundRect">
            <a:avLst>
              <a:gd name="adj" fmla="val 6823"/>
            </a:avLst>
          </a:prstGeom>
        </p:spPr>
      </p:pic>
      <p:pic>
        <p:nvPicPr>
          <p:cNvPr id="7" name="图片 -2147482617" descr="IMG_2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3665" y="1520825"/>
            <a:ext cx="2635250" cy="1496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圆角矩形 26"/>
          <p:cNvSpPr/>
          <p:nvPr/>
        </p:nvSpPr>
        <p:spPr>
          <a:xfrm>
            <a:off x="9003665" y="1149350"/>
            <a:ext cx="880110" cy="385445"/>
          </a:xfrm>
          <a:prstGeom prst="roundRect">
            <a:avLst>
              <a:gd name="adj" fmla="val 5917"/>
            </a:avLst>
          </a:prstGeom>
          <a:solidFill>
            <a:srgbClr val="0165C5">
              <a:alpha val="89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200" dirty="0"/>
              <a:t>无人零售</a:t>
            </a:r>
            <a:endParaRPr kumimoji="1" lang="zh-CN" altLang="en-US" sz="1200" dirty="0"/>
          </a:p>
        </p:txBody>
      </p:sp>
      <p:pic>
        <p:nvPicPr>
          <p:cNvPr id="10" name="图片 -2147482618" descr="IMG_256"/>
          <p:cNvPicPr>
            <a:picLocks noChangeAspect="1"/>
          </p:cNvPicPr>
          <p:nvPr/>
        </p:nvPicPr>
        <p:blipFill>
          <a:blip r:embed="rId10"/>
          <a:srcRect l="1309" r="3413"/>
          <a:stretch>
            <a:fillRect/>
          </a:stretch>
        </p:blipFill>
        <p:spPr>
          <a:xfrm>
            <a:off x="9027795" y="3654425"/>
            <a:ext cx="2726690" cy="1625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文本框 27"/>
          <p:cNvSpPr txBox="1"/>
          <p:nvPr/>
        </p:nvSpPr>
        <p:spPr>
          <a:xfrm>
            <a:off x="375920" y="1315720"/>
            <a:ext cx="2247265" cy="3555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just" fontAlgn="auto">
              <a:lnSpc>
                <a:spcPts val="2200"/>
              </a:lnSpc>
            </a:pPr>
            <a:r>
              <a:rPr lang="zh-CN" altLang="en-US" sz="1600"/>
              <a:t>随着智能技术的成熟及市场需求的多样化，无人经济正步入快速发展且持续增长的全新阶段。5G、人工智能（AI）、大数据等前沿科技的迅猛进步，为无人经济铺设了更加辽阔的应用疆域与无限可能。无人经济，这一根植于智能技术沃土的新兴业态，广泛覆盖了无人零售、无人服务、无人制造等多个前沿领域，实现了“技术”代替“人工”，从而降低了成本并提高了效率。</a:t>
            </a:r>
            <a:endParaRPr lang="zh-CN" altLang="en-US" sz="1600"/>
          </a:p>
        </p:txBody>
      </p:sp>
      <p:sp>
        <p:nvSpPr>
          <p:cNvPr id="29" name="圆角矩形 28"/>
          <p:cNvSpPr/>
          <p:nvPr/>
        </p:nvSpPr>
        <p:spPr>
          <a:xfrm>
            <a:off x="9017635" y="3268980"/>
            <a:ext cx="1090295" cy="385445"/>
          </a:xfrm>
          <a:prstGeom prst="roundRect">
            <a:avLst>
              <a:gd name="adj" fmla="val 5917"/>
            </a:avLst>
          </a:prstGeom>
          <a:solidFill>
            <a:srgbClr val="0165C5">
              <a:alpha val="89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200" dirty="0"/>
              <a:t>工业机器人</a:t>
            </a:r>
            <a:endParaRPr kumimoji="1" lang="zh-CN" altLang="en-US" sz="1200" dirty="0"/>
          </a:p>
        </p:txBody>
      </p:sp>
      <p:sp>
        <p:nvSpPr>
          <p:cNvPr id="11" name="圆角矩形 10"/>
          <p:cNvSpPr/>
          <p:nvPr/>
        </p:nvSpPr>
        <p:spPr>
          <a:xfrm>
            <a:off x="6153150" y="1180465"/>
            <a:ext cx="912495" cy="385445"/>
          </a:xfrm>
          <a:prstGeom prst="roundRect">
            <a:avLst>
              <a:gd name="adj" fmla="val 5917"/>
            </a:avLst>
          </a:prstGeom>
          <a:solidFill>
            <a:srgbClr val="0165C5">
              <a:alpha val="89000"/>
            </a:srgb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zh-CN" altLang="en-US" sz="1200" dirty="0"/>
              <a:t>无人零售</a:t>
            </a:r>
            <a:endParaRPr kumimoji="1" lang="zh-CN" altLang="en-US" sz="1200" dirty="0"/>
          </a:p>
        </p:txBody>
      </p:sp>
      <p:pic>
        <p:nvPicPr>
          <p:cNvPr id="31" name="图片 30"/>
          <p:cNvPicPr/>
          <p:nvPr/>
        </p:nvPicPr>
        <p:blipFill>
          <a:blip r:embed="rId11"/>
          <a:srcRect l="7664" t="4820" r="12139" b="-908"/>
          <a:stretch>
            <a:fillRect/>
          </a:stretch>
        </p:blipFill>
        <p:spPr>
          <a:xfrm>
            <a:off x="9066530" y="5452110"/>
            <a:ext cx="1321435" cy="1209040"/>
          </a:xfrm>
          <a:prstGeom prst="roundRect">
            <a:avLst>
              <a:gd name="adj" fmla="val 6163"/>
            </a:avLst>
          </a:prstGeom>
        </p:spPr>
      </p:pic>
      <p:pic>
        <p:nvPicPr>
          <p:cNvPr id="32" name="图片 31"/>
          <p:cNvPicPr/>
          <p:nvPr/>
        </p:nvPicPr>
        <p:blipFill>
          <a:blip r:embed="rId12"/>
          <a:srcRect l="3236" r="16764"/>
          <a:stretch>
            <a:fillRect/>
          </a:stretch>
        </p:blipFill>
        <p:spPr>
          <a:xfrm>
            <a:off x="10441305" y="5452110"/>
            <a:ext cx="1397000" cy="1186815"/>
          </a:xfrm>
          <a:prstGeom prst="roundRect">
            <a:avLst>
              <a:gd name="adj" fmla="val 9309"/>
            </a:avLst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483235" y="1002030"/>
            <a:ext cx="3646170" cy="2917190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0165C5"/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r>
              <a:rPr lang="zh-CN" sz="20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产品亮点</a:t>
            </a:r>
            <a:endParaRPr lang="zh-CN" sz="20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44340" y="1002030"/>
            <a:ext cx="3646170" cy="2917190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0165C5"/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r>
              <a:rPr lang="zh-CN" sz="2000" b="1" kern="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产品亮点</a:t>
            </a:r>
            <a:endParaRPr lang="en-US" altLang="zh-CN" sz="2000" b="1" kern="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defRPr/>
            </a:pPr>
            <a:endParaRPr lang="en-US" altLang="zh-CN" sz="2000" b="1" kern="0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05445" y="1002030"/>
            <a:ext cx="3646170" cy="2917190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0165C5"/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r>
              <a:rPr lang="zh-CN" sz="2000" b="1" kern="0" dirty="0">
                <a:solidFill>
                  <a:prstClr val="white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产品亮点</a:t>
            </a:r>
            <a:endParaRPr lang="en-US" altLang="zh-CN" sz="20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ctr">
              <a:defRPr/>
            </a:pPr>
            <a:endParaRPr lang="zh-CN" altLang="en-US"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8500" y="1482090"/>
            <a:ext cx="32512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defRPr/>
            </a:pP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1.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每个套装均包括</a:t>
            </a: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o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penEuler、</a:t>
            </a: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o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penHarmony、linux等操作系统开发实</a:t>
            </a:r>
            <a:r>
              <a:rPr lang="zh-CN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验。</a:t>
            </a:r>
            <a:endParaRPr lang="zh-CN" sz="1400" b="1" kern="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  <a:p>
            <a:pPr algn="just">
              <a:defRPr/>
            </a:pP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2. 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基于不同的算力平台提供丰富的嵌入式A软硬件实验案例</a:t>
            </a:r>
            <a:r>
              <a:rPr lang="zh-CN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。</a:t>
            </a:r>
            <a:endParaRPr sz="1400" b="1" kern="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  <a:p>
            <a:pPr algn="just">
              <a:defRPr/>
            </a:pP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3. 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提供面向多个行业的嵌入式AI技术实践范例</a:t>
            </a:r>
            <a:r>
              <a:rPr lang="zh-CN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。</a:t>
            </a:r>
            <a:endParaRPr sz="1400" b="1" kern="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  <a:p>
            <a:pPr algn="just">
              <a:defRPr/>
            </a:pP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4. 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提供完善的体系和详尽的实验指导满足教学实验要求。</a:t>
            </a:r>
            <a:endParaRPr lang="zh-CN" altLang="en-US" sz="1400"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3235" y="4004310"/>
            <a:ext cx="661670" cy="120713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1105" y="4004310"/>
            <a:ext cx="661670" cy="120713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56435" y="4004310"/>
            <a:ext cx="661670" cy="120713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04465" y="4004310"/>
            <a:ext cx="661670" cy="120713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65195" y="4004310"/>
            <a:ext cx="661670" cy="120713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6735" y="4371340"/>
            <a:ext cx="7867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算力</a:t>
            </a:r>
            <a:endParaRPr lang="zh-CN" altLang="en-US" sz="1600">
              <a:solidFill>
                <a:schemeClr val="bg1"/>
              </a:solidFill>
            </a:endParaRPr>
          </a:p>
          <a:p>
            <a:r>
              <a:rPr lang="en-US" altLang="zh-CN" sz="1600">
                <a:solidFill>
                  <a:schemeClr val="bg1"/>
                </a:solidFill>
              </a:rPr>
              <a:t>&lt;</a:t>
            </a:r>
            <a:r>
              <a:rPr lang="en-US" altLang="zh-CN" sz="1400">
                <a:solidFill>
                  <a:schemeClr val="bg1"/>
                </a:solidFill>
              </a:rPr>
              <a:t>2T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70305" y="4358640"/>
            <a:ext cx="7867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算力</a:t>
            </a:r>
            <a:endParaRPr lang="zh-CN" altLang="en-US" sz="1600">
              <a:solidFill>
                <a:schemeClr val="bg1"/>
              </a:solidFill>
            </a:endParaRPr>
          </a:p>
          <a:p>
            <a:pPr algn="ctr"/>
            <a:r>
              <a:rPr lang="en-US" altLang="zh-CN" sz="1400">
                <a:solidFill>
                  <a:schemeClr val="bg1"/>
                </a:solidFill>
              </a:rPr>
              <a:t>2T~6T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08175" y="4371340"/>
            <a:ext cx="7867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算力</a:t>
            </a:r>
            <a:endParaRPr lang="zh-CN" altLang="en-US" sz="1600">
              <a:solidFill>
                <a:schemeClr val="bg1"/>
              </a:solidFill>
            </a:endParaRPr>
          </a:p>
          <a:p>
            <a:pPr algn="ctr"/>
            <a:r>
              <a:rPr lang="en-US" altLang="zh-CN" sz="1400">
                <a:solidFill>
                  <a:schemeClr val="bg1"/>
                </a:solidFill>
              </a:rPr>
              <a:t>6T~15T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64765" y="4401820"/>
            <a:ext cx="9213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算力</a:t>
            </a:r>
            <a:endParaRPr lang="zh-CN" altLang="en-US" sz="1600">
              <a:solidFill>
                <a:schemeClr val="bg1"/>
              </a:solidFill>
            </a:endParaRPr>
          </a:p>
          <a:p>
            <a:pPr algn="ctr"/>
            <a:r>
              <a:rPr lang="en-US" altLang="zh-CN" sz="1400">
                <a:solidFill>
                  <a:schemeClr val="bg1"/>
                </a:solidFill>
              </a:rPr>
              <a:t>15T~80T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08045" y="4401820"/>
            <a:ext cx="7867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chemeClr val="bg1"/>
                </a:solidFill>
              </a:rPr>
              <a:t>算力</a:t>
            </a:r>
            <a:endParaRPr lang="zh-CN" altLang="en-US" sz="1600">
              <a:solidFill>
                <a:schemeClr val="bg1"/>
              </a:solidFill>
            </a:endParaRPr>
          </a:p>
          <a:p>
            <a:pPr algn="ctr"/>
            <a:r>
              <a:rPr lang="en-US" altLang="zh-CN" sz="1400">
                <a:solidFill>
                  <a:schemeClr val="bg1"/>
                </a:solidFill>
              </a:rPr>
              <a:t>&gt;80T</a:t>
            </a:r>
            <a:endParaRPr lang="en-US" altLang="zh-CN" sz="140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3235" y="5274945"/>
            <a:ext cx="3619500" cy="504190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8500" y="5361940"/>
            <a:ext cx="32829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1600">
                <a:solidFill>
                  <a:schemeClr val="bg1"/>
                </a:solidFill>
              </a:rPr>
              <a:t>基于智能硬件平台的教育套装</a:t>
            </a:r>
            <a:endParaRPr sz="1600">
              <a:solidFill>
                <a:schemeClr val="bg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3235" y="5831205"/>
            <a:ext cx="11155045" cy="57023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71755" bIns="71755" rtlCol="0" anchor="ctr" anchorCtr="0"/>
          <a:p>
            <a:pPr algn="ctr"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易百纳AI软硬件教育产品矩阵</a:t>
            </a:r>
            <a:endParaRPr lang="zh-CN" altLang="en-US" sz="20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15155" y="1482090"/>
            <a:ext cx="325120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defRPr/>
            </a:pPr>
            <a:r>
              <a:rPr lang="en-US"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1. </a:t>
            </a:r>
            <a:r>
              <a:rPr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全面的</a:t>
            </a:r>
            <a:r>
              <a:rPr lang="en-US"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o</a:t>
            </a:r>
            <a:r>
              <a:rPr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penEuler或OpenHarmony系统开发实验，覆盖操作系统的各个特性和典型应用。</a:t>
            </a:r>
            <a:endParaRPr sz="1400" b="1" kern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  <a:p>
            <a:pPr indent="0" algn="just" fontAlgn="auto">
              <a:defRPr/>
            </a:pPr>
            <a:r>
              <a:rPr lang="en-US"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2. </a:t>
            </a:r>
            <a:r>
              <a:rPr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支持不同算力平台的开发实验。</a:t>
            </a:r>
            <a:endParaRPr sz="1400" b="1" kern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  <a:p>
            <a:pPr indent="0" algn="just" fontAlgn="auto">
              <a:defRPr/>
            </a:pPr>
            <a:r>
              <a:rPr lang="en-US"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3. </a:t>
            </a:r>
            <a:r>
              <a:rPr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提供面向多个行业的嵌入式A技术实践范例。</a:t>
            </a:r>
            <a:endParaRPr sz="1400" b="1" kern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  <a:p>
            <a:pPr indent="0" algn="just" fontAlgn="auto">
              <a:defRPr/>
            </a:pPr>
            <a:r>
              <a:rPr lang="en-US"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4. </a:t>
            </a:r>
            <a:r>
              <a:rPr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提供完善的体系和详尽的实验指导</a:t>
            </a:r>
            <a:r>
              <a:rPr lang="en-US"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,</a:t>
            </a:r>
            <a:r>
              <a:rPr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满足教学实验要求</a:t>
            </a:r>
            <a:r>
              <a:rPr lang="zh-CN" sz="1400" b="1" kern="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。</a:t>
            </a:r>
            <a:endParaRPr lang="zh-CN" sz="1400" b="1" kern="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185150" y="1494790"/>
            <a:ext cx="325120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fontAlgn="auto">
              <a:defRPr/>
            </a:pP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1. 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面向行业的嵌入式AI实验平台</a:t>
            </a:r>
            <a:endParaRPr sz="1400" b="1" kern="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  <a:p>
            <a:pPr indent="0" algn="just" fontAlgn="auto">
              <a:defRPr/>
            </a:pP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2. 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基于行业提供不同算力、系统平台应用情境的实验案例和实验环境。</a:t>
            </a:r>
            <a:endParaRPr sz="1400" b="1" kern="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  <a:p>
            <a:pPr indent="0" algn="just" fontAlgn="auto">
              <a:defRPr/>
            </a:pP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3. 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提供面向不同行业的嵌入式AI技术实践范例。</a:t>
            </a:r>
            <a:endParaRPr sz="1400" b="1" kern="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  <a:p>
            <a:pPr indent="0" algn="just" fontAlgn="auto">
              <a:defRPr/>
            </a:pPr>
            <a:r>
              <a:rPr lang="en-US"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4. </a:t>
            </a:r>
            <a:r>
              <a:rPr sz="1400" b="1" kern="0" dirty="0">
                <a:solidFill>
                  <a:prstClr val="white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  <a:sym typeface="Arial" panose="020B0604020202020204" pitchFamily="34" charset="0"/>
              </a:rPr>
              <a:t>提供完善的体系和详尽的实验指导满足教学实验要求。</a:t>
            </a:r>
            <a:endParaRPr sz="1400" b="1" kern="0" dirty="0">
              <a:solidFill>
                <a:prstClr val="white"/>
              </a:solidFill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36720" y="4010025"/>
            <a:ext cx="1791335" cy="1201420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20765" y="4010025"/>
            <a:ext cx="1791335" cy="1201420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68495" y="4380865"/>
            <a:ext cx="1420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>
                <a:solidFill>
                  <a:schemeClr val="bg1"/>
                </a:solidFill>
              </a:rPr>
              <a:t>openEuler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243320" y="4380865"/>
            <a:ext cx="1546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solidFill>
                  <a:schemeClr val="bg1"/>
                </a:solidFill>
              </a:rPr>
              <a:t>openHarmony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44340" y="5274945"/>
            <a:ext cx="3670300" cy="491490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17695" y="5358130"/>
            <a:ext cx="3265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solidFill>
                  <a:schemeClr val="bg1"/>
                </a:solidFill>
              </a:rPr>
              <a:t>基于操作系统的教育套装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007985" y="4020820"/>
            <a:ext cx="661670" cy="119062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745855" y="4020820"/>
            <a:ext cx="661670" cy="119062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481185" y="4020820"/>
            <a:ext cx="661670" cy="119062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229215" y="4020820"/>
            <a:ext cx="661670" cy="119062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989945" y="4020820"/>
            <a:ext cx="661670" cy="1190625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130540" y="4126865"/>
            <a:ext cx="428625" cy="128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智慧视觉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876665" y="4142105"/>
            <a:ext cx="428625" cy="128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智慧交通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349865" y="4142105"/>
            <a:ext cx="428625" cy="128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智慧农业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1124565" y="4167505"/>
            <a:ext cx="428625" cy="12801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600">
                <a:solidFill>
                  <a:schemeClr val="bg1"/>
                </a:solidFill>
              </a:rPr>
              <a:t>智慧康护</a:t>
            </a:r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418320" y="4312920"/>
            <a:ext cx="786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</a:rPr>
              <a:t>...</a:t>
            </a:r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998460" y="5274945"/>
            <a:ext cx="3670300" cy="491490"/>
          </a:xfrm>
          <a:prstGeom prst="rect">
            <a:avLst/>
          </a:prstGeom>
          <a:solidFill>
            <a:srgbClr val="002FA7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  <a:miter lim="800000"/>
          </a:ln>
          <a:effectLst/>
        </p:spPr>
        <p:txBody>
          <a:bodyPr tIns="107950" rtlCol="0" anchor="t"/>
          <a:p>
            <a:pPr algn="ctr">
              <a:defRPr/>
            </a:pPr>
            <a:endParaRPr sz="1400" b="1" kern="0" dirty="0">
              <a:solidFill>
                <a:prstClr val="white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177530" y="5332730"/>
            <a:ext cx="32658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600">
                <a:solidFill>
                  <a:schemeClr val="bg1"/>
                </a:solidFill>
              </a:rPr>
              <a:t>面向行业的教育套装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907"/>
            <a:ext cx="12192000" cy="7982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: 形状 7"/>
          <p:cNvSpPr/>
          <p:nvPr userDrawn="1"/>
        </p:nvSpPr>
        <p:spPr>
          <a:xfrm rot="5400000" flipH="1">
            <a:off x="130629" y="-347433"/>
            <a:ext cx="1219197" cy="1480455"/>
          </a:xfrm>
          <a:custGeom>
            <a:avLst/>
            <a:gdLst>
              <a:gd name="connsiteX0" fmla="*/ 6096001 w 6395847"/>
              <a:gd name="connsiteY0" fmla="*/ 7221665 h 7221666"/>
              <a:gd name="connsiteX1" fmla="*/ 6096001 w 6395847"/>
              <a:gd name="connsiteY1" fmla="*/ 7221666 h 7221666"/>
              <a:gd name="connsiteX2" fmla="*/ 3314700 w 6395847"/>
              <a:gd name="connsiteY2" fmla="*/ 7221666 h 7221666"/>
              <a:gd name="connsiteX3" fmla="*/ 2781301 w 6395847"/>
              <a:gd name="connsiteY3" fmla="*/ 7221666 h 7221666"/>
              <a:gd name="connsiteX4" fmla="*/ 0 w 6395847"/>
              <a:gd name="connsiteY4" fmla="*/ 7221666 h 7221666"/>
              <a:gd name="connsiteX5" fmla="*/ 0 w 6395847"/>
              <a:gd name="connsiteY5" fmla="*/ 3447952 h 7221666"/>
              <a:gd name="connsiteX6" fmla="*/ 1 w 6395847"/>
              <a:gd name="connsiteY6" fmla="*/ 3447952 h 7221666"/>
              <a:gd name="connsiteX7" fmla="*/ 1 w 6395847"/>
              <a:gd name="connsiteY7" fmla="*/ 3019060 h 7221666"/>
              <a:gd name="connsiteX8" fmla="*/ 279301 w 6395847"/>
              <a:gd name="connsiteY8" fmla="*/ 2344769 h 7221666"/>
              <a:gd name="connsiteX9" fmla="*/ 405446 w 6395847"/>
              <a:gd name="connsiteY9" fmla="*/ 2240690 h 7221666"/>
              <a:gd name="connsiteX10" fmla="*/ 404464 w 6395847"/>
              <a:gd name="connsiteY10" fmla="*/ 2239038 h 7221666"/>
              <a:gd name="connsiteX11" fmla="*/ 415115 w 6395847"/>
              <a:gd name="connsiteY11" fmla="*/ 2232712 h 7221666"/>
              <a:gd name="connsiteX12" fmla="*/ 420431 w 6395847"/>
              <a:gd name="connsiteY12" fmla="*/ 2228326 h 7221666"/>
              <a:gd name="connsiteX13" fmla="*/ 444464 w 6395847"/>
              <a:gd name="connsiteY13" fmla="*/ 2215281 h 7221666"/>
              <a:gd name="connsiteX14" fmla="*/ 3989796 w 6395847"/>
              <a:gd name="connsiteY14" fmla="*/ 109665 h 7221666"/>
              <a:gd name="connsiteX15" fmla="*/ 3993587 w 6395847"/>
              <a:gd name="connsiteY15" fmla="*/ 116048 h 7221666"/>
              <a:gd name="connsiteX16" fmla="*/ 4025229 w 6395847"/>
              <a:gd name="connsiteY16" fmla="*/ 96652 h 7221666"/>
              <a:gd name="connsiteX17" fmla="*/ 4920239 w 6395847"/>
              <a:gd name="connsiteY17" fmla="*/ 127915 h 7221666"/>
              <a:gd name="connsiteX18" fmla="*/ 5919213 w 6395847"/>
              <a:gd name="connsiteY18" fmla="*/ 704673 h 7221666"/>
              <a:gd name="connsiteX19" fmla="*/ 6030081 w 6395847"/>
              <a:gd name="connsiteY19" fmla="*/ 779366 h 7221666"/>
              <a:gd name="connsiteX20" fmla="*/ 6096000 w 6395847"/>
              <a:gd name="connsiteY20" fmla="*/ 838524 h 7221666"/>
              <a:gd name="connsiteX21" fmla="*/ 6096000 w 6395847"/>
              <a:gd name="connsiteY21" fmla="*/ 7221665 h 7221666"/>
              <a:gd name="connsiteX22" fmla="*/ 6221624 w 6395847"/>
              <a:gd name="connsiteY22" fmla="*/ 982469 h 7221666"/>
              <a:gd name="connsiteX23" fmla="*/ 6201936 w 6395847"/>
              <a:gd name="connsiteY23" fmla="*/ 954781 h 7221666"/>
              <a:gd name="connsiteX24" fmla="*/ 6210136 w 6395847"/>
              <a:gd name="connsiteY24" fmla="*/ 964466 h 7221666"/>
              <a:gd name="connsiteX25" fmla="*/ 6283768 w 6395847"/>
              <a:gd name="connsiteY25" fmla="*/ 1082992 h 7221666"/>
              <a:gd name="connsiteX26" fmla="*/ 6267120 w 6395847"/>
              <a:gd name="connsiteY26" fmla="*/ 1053774 h 7221666"/>
              <a:gd name="connsiteX27" fmla="*/ 6278411 w 6395847"/>
              <a:gd name="connsiteY27" fmla="*/ 1071469 h 7221666"/>
              <a:gd name="connsiteX28" fmla="*/ 6372765 w 6395847"/>
              <a:gd name="connsiteY28" fmla="*/ 1326510 h 7221666"/>
              <a:gd name="connsiteX29" fmla="*/ 6365409 w 6395847"/>
              <a:gd name="connsiteY29" fmla="*/ 1293851 h 7221666"/>
              <a:gd name="connsiteX30" fmla="*/ 6369173 w 6395847"/>
              <a:gd name="connsiteY30" fmla="*/ 1305870 h 7221666"/>
              <a:gd name="connsiteX31" fmla="*/ 6391257 w 6395847"/>
              <a:gd name="connsiteY31" fmla="*/ 1442433 h 7221666"/>
              <a:gd name="connsiteX32" fmla="*/ 6387139 w 6395847"/>
              <a:gd name="connsiteY32" fmla="*/ 1409114 h 7221666"/>
              <a:gd name="connsiteX33" fmla="*/ 6390749 w 6395847"/>
              <a:gd name="connsiteY33" fmla="*/ 1429863 h 7221666"/>
              <a:gd name="connsiteX34" fmla="*/ 6395847 w 6395847"/>
              <a:gd name="connsiteY34" fmla="*/ 1556116 h 7221666"/>
              <a:gd name="connsiteX35" fmla="*/ 6268252 w 6395847"/>
              <a:gd name="connsiteY35" fmla="*/ 2007304 h 7221666"/>
              <a:gd name="connsiteX36" fmla="*/ 6096001 w 6395847"/>
              <a:gd name="connsiteY36" fmla="*/ 2305652 h 7221666"/>
              <a:gd name="connsiteX37" fmla="*/ 6096001 w 6395847"/>
              <a:gd name="connsiteY37" fmla="*/ 2305651 h 7221666"/>
              <a:gd name="connsiteX38" fmla="*/ 6268252 w 6395847"/>
              <a:gd name="connsiteY38" fmla="*/ 2007303 h 7221666"/>
              <a:gd name="connsiteX39" fmla="*/ 6385798 w 6395847"/>
              <a:gd name="connsiteY39" fmla="*/ 1671419 h 7221666"/>
              <a:gd name="connsiteX40" fmla="*/ 6395847 w 6395847"/>
              <a:gd name="connsiteY40" fmla="*/ 1556116 h 722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395847" h="7221666">
                <a:moveTo>
                  <a:pt x="6096001" y="7221665"/>
                </a:moveTo>
                <a:lnTo>
                  <a:pt x="6096001" y="7221666"/>
                </a:lnTo>
                <a:lnTo>
                  <a:pt x="3314700" y="7221666"/>
                </a:lnTo>
                <a:lnTo>
                  <a:pt x="2781301" y="7221666"/>
                </a:lnTo>
                <a:lnTo>
                  <a:pt x="0" y="7221666"/>
                </a:lnTo>
                <a:lnTo>
                  <a:pt x="0" y="3447952"/>
                </a:lnTo>
                <a:lnTo>
                  <a:pt x="1" y="3447952"/>
                </a:lnTo>
                <a:lnTo>
                  <a:pt x="1" y="3019060"/>
                </a:lnTo>
                <a:cubicBezTo>
                  <a:pt x="1" y="2755733"/>
                  <a:pt x="106735" y="2517335"/>
                  <a:pt x="279301" y="2344769"/>
                </a:cubicBezTo>
                <a:lnTo>
                  <a:pt x="405446" y="2240690"/>
                </a:lnTo>
                <a:lnTo>
                  <a:pt x="404464" y="2239038"/>
                </a:lnTo>
                <a:lnTo>
                  <a:pt x="415115" y="2232712"/>
                </a:lnTo>
                <a:lnTo>
                  <a:pt x="420431" y="2228326"/>
                </a:lnTo>
                <a:lnTo>
                  <a:pt x="444464" y="2215281"/>
                </a:lnTo>
                <a:lnTo>
                  <a:pt x="3989796" y="109665"/>
                </a:lnTo>
                <a:lnTo>
                  <a:pt x="3993587" y="116048"/>
                </a:lnTo>
                <a:lnTo>
                  <a:pt x="4025229" y="96652"/>
                </a:lnTo>
                <a:cubicBezTo>
                  <a:pt x="4300466" y="-37338"/>
                  <a:pt x="4635179" y="-36664"/>
                  <a:pt x="4920239" y="127915"/>
                </a:cubicBezTo>
                <a:lnTo>
                  <a:pt x="5919213" y="704673"/>
                </a:lnTo>
                <a:cubicBezTo>
                  <a:pt x="5958409" y="727303"/>
                  <a:pt x="5995390" y="752295"/>
                  <a:pt x="6030081" y="779366"/>
                </a:cubicBezTo>
                <a:lnTo>
                  <a:pt x="6096000" y="838524"/>
                </a:lnTo>
                <a:lnTo>
                  <a:pt x="6096000" y="7221665"/>
                </a:lnTo>
                <a:close/>
                <a:moveTo>
                  <a:pt x="6221624" y="982469"/>
                </a:moveTo>
                <a:lnTo>
                  <a:pt x="6201936" y="954781"/>
                </a:lnTo>
                <a:lnTo>
                  <a:pt x="6210136" y="964466"/>
                </a:lnTo>
                <a:close/>
                <a:moveTo>
                  <a:pt x="6283768" y="1082992"/>
                </a:moveTo>
                <a:lnTo>
                  <a:pt x="6267120" y="1053774"/>
                </a:lnTo>
                <a:lnTo>
                  <a:pt x="6278411" y="1071469"/>
                </a:lnTo>
                <a:close/>
                <a:moveTo>
                  <a:pt x="6372765" y="1326510"/>
                </a:moveTo>
                <a:lnTo>
                  <a:pt x="6365409" y="1293851"/>
                </a:lnTo>
                <a:lnTo>
                  <a:pt x="6369173" y="1305870"/>
                </a:lnTo>
                <a:close/>
                <a:moveTo>
                  <a:pt x="6391257" y="1442433"/>
                </a:moveTo>
                <a:lnTo>
                  <a:pt x="6387139" y="1409114"/>
                </a:lnTo>
                <a:lnTo>
                  <a:pt x="6390749" y="1429863"/>
                </a:lnTo>
                <a:close/>
                <a:moveTo>
                  <a:pt x="6395847" y="1556116"/>
                </a:moveTo>
                <a:cubicBezTo>
                  <a:pt x="6391855" y="1709831"/>
                  <a:pt x="6350542" y="1864774"/>
                  <a:pt x="6268252" y="2007304"/>
                </a:cubicBezTo>
                <a:lnTo>
                  <a:pt x="6096001" y="2305652"/>
                </a:lnTo>
                <a:lnTo>
                  <a:pt x="6096001" y="2305651"/>
                </a:lnTo>
                <a:lnTo>
                  <a:pt x="6268252" y="2007303"/>
                </a:lnTo>
                <a:cubicBezTo>
                  <a:pt x="6329969" y="1900406"/>
                  <a:pt x="6368637" y="1786526"/>
                  <a:pt x="6385798" y="1671419"/>
                </a:cubicBezTo>
                <a:lnTo>
                  <a:pt x="6395847" y="1556116"/>
                </a:lnTo>
                <a:close/>
              </a:path>
            </a:pathLst>
          </a:custGeom>
          <a:gradFill>
            <a:gsLst>
              <a:gs pos="0">
                <a:srgbClr val="0165C5"/>
              </a:gs>
              <a:gs pos="100000">
                <a:srgbClr val="0165C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6655" y="-102201"/>
            <a:ext cx="839581" cy="829407"/>
            <a:chOff x="145145" y="78851"/>
            <a:chExt cx="839581" cy="829407"/>
          </a:xfrm>
        </p:grpSpPr>
        <p:sp>
          <p:nvSpPr>
            <p:cNvPr id="43" name="文本框 42"/>
            <p:cNvSpPr txBox="1"/>
            <p:nvPr/>
          </p:nvSpPr>
          <p:spPr>
            <a:xfrm>
              <a:off x="145145" y="78851"/>
              <a:ext cx="557530" cy="694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40000"/>
                </a:lnSpc>
              </a:pPr>
              <a:r>
                <a:rPr lang="en-US" altLang="zh-CN" sz="28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05</a:t>
              </a:r>
              <a:endParaRPr lang="zh-CN" altLang="en-US" sz="66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60461" y="587208"/>
              <a:ext cx="824265" cy="3210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>
                <a:lnSpc>
                  <a:spcPct val="140000"/>
                </a:lnSpc>
              </a:pP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cs typeface="+mn-ea"/>
                  <a:sym typeface="+mn-lt"/>
                </a:rPr>
                <a:t>CHAPTER</a:t>
              </a:r>
              <a:endParaRPr lang="zh-CN" altLang="en-US" sz="2000" dirty="0">
                <a:solidFill>
                  <a:schemeClr val="bg1">
                    <a:alpha val="8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1729105" y="187325"/>
            <a:ext cx="4835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Ebaina</a:t>
            </a:r>
            <a:r>
              <a:rPr lang="zh-CN" sz="2400" dirty="0">
                <a:solidFill>
                  <a:srgbClr val="0165C5"/>
                </a:solidFill>
                <a:latin typeface="思源黑体 CN Regular" panose="020B0500000000000000" charset="-122"/>
                <a:ea typeface="思源黑体 CN Regular" panose="020B0500000000000000" charset="-122"/>
                <a:cs typeface="+mn-ea"/>
                <a:sym typeface="+mn-lt"/>
              </a:rPr>
              <a:t>教育产品包</a:t>
            </a:r>
            <a:endParaRPr lang="zh-CN" altLang="en-US" sz="2400" dirty="0">
              <a:solidFill>
                <a:srgbClr val="0165C5"/>
              </a:solidFill>
              <a:latin typeface="思源黑体 CN Regular" panose="020B0500000000000000" charset="-122"/>
              <a:ea typeface="思源黑体 CN Regular" panose="020B0500000000000000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41.8451968503937,&quot;left&quot;:537.9579527559056,&quot;top&quot;:99.16811023622047,&quot;width&quot;:340.6922047244094}"/>
</p:tagLst>
</file>

<file path=ppt/tags/tag10.xml><?xml version="1.0" encoding="utf-8"?>
<p:tagLst xmlns:p="http://schemas.openxmlformats.org/presentationml/2006/main">
  <p:tag name="KSO_WM_DIAGRAM_VIRTUALLY_FRAME" val="{&quot;height&quot;:306.42889763779533,&quot;left&quot;:183.10425196850395,&quot;top&quot;:147.34102362204723,&quot;width&quot;:601.5799212598425}"/>
</p:tagLst>
</file>

<file path=ppt/tags/tag100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101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DIAGRAM_VIRTUALLY_FRAME" val="{&quot;height&quot;:306.42889763779533,&quot;left&quot;:183.10425196850395,&quot;top&quot;:147.34102362204723,&quot;width&quot;:601.5799212598425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13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14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15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16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17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18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19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2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120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21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22.xml><?xml version="1.0" encoding="utf-8"?>
<p:tagLst xmlns:p="http://schemas.openxmlformats.org/presentationml/2006/main">
  <p:tag name="KSO_WM_DIAGRAM_VIRTUALLY_FRAME" val="{&quot;height&quot;:522.25,&quot;left&quot;:48.67866141732283,&quot;top&quot;:-24,&quot;width&quot;:944.3213385826772}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COMMONDATA" val="eyJoZGlkIjoiNGMzZGFiM2E1MDUzMTg1OTQ0NzQzNTQ5MTU1ZTg0ZTEifQ=="/>
  <p:tag name="commondata" val="eyJoZGlkIjoiMWJmZDdhMDEzNDgyMDdhMjE0NTk3MDU4MWYxYTA5YzAifQ=="/>
  <p:tag name="resource_record_key" val="{&quot;70&quot;:[3318441,3317102,3327682,3312153,3319074]}"/>
</p:tagLst>
</file>

<file path=ppt/tags/tag13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14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15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16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17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18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19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.xml><?xml version="1.0" encoding="utf-8"?>
<p:tagLst xmlns:p="http://schemas.openxmlformats.org/presentationml/2006/main">
  <p:tag name="KSO_WM_DIAGRAM_VIRTUALLY_FRAME" val="{&quot;height&quot;:341.8451968503937,&quot;left&quot;:537.9579527559056,&quot;top&quot;:99.16811023622047,&quot;width&quot;:340.6922047244094}"/>
</p:tagLst>
</file>

<file path=ppt/tags/tag20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1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2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3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4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5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6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7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8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29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.xml><?xml version="1.0" encoding="utf-8"?>
<p:tagLst xmlns:p="http://schemas.openxmlformats.org/presentationml/2006/main">
  <p:tag name="KSO_WM_DIAGRAM_VIRTUALLY_FRAME" val="{&quot;height&quot;:341.8451968503937,&quot;left&quot;:537.9579527559056,&quot;top&quot;:99.16811023622047,&quot;width&quot;:340.6922047244094}"/>
</p:tagLst>
</file>

<file path=ppt/tags/tag30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1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2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3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4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5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6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7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8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39.xml><?xml version="1.0" encoding="utf-8"?>
<p:tagLst xmlns:p="http://schemas.openxmlformats.org/presentationml/2006/main">
  <p:tag name="KSO_WM_DIAGRAM_VIRTUALLY_FRAME" val="{&quot;height&quot;:336.15,&quot;left&quot;:62.85,&quot;top&quot;:120.55,&quot;width&quot;:855.4}"/>
</p:tagLst>
</file>

<file path=ppt/tags/tag4.xml><?xml version="1.0" encoding="utf-8"?>
<p:tagLst xmlns:p="http://schemas.openxmlformats.org/presentationml/2006/main">
  <p:tag name="KSO_WM_DIAGRAM_VIRTUALLY_FRAME" val="{&quot;height&quot;:341.8451968503937,&quot;left&quot;:537.9579527559056,&quot;top&quot;:99.16811023622047,&quot;width&quot;:340.6922047244094}"/>
</p:tagLst>
</file>

<file path=ppt/tags/tag40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41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42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43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44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45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46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47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48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49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.xml><?xml version="1.0" encoding="utf-8"?>
<p:tagLst xmlns:p="http://schemas.openxmlformats.org/presentationml/2006/main">
  <p:tag name="KSO_WM_DIAGRAM_VIRTUALLY_FRAME" val="{&quot;height&quot;:341.8451968503937,&quot;left&quot;:537.9579527559056,&quot;top&quot;:99.16811023622047,&quot;width&quot;:340.6922047244094}"/>
</p:tagLst>
</file>

<file path=ppt/tags/tag50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1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2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3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4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5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6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7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8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59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6.xml><?xml version="1.0" encoding="utf-8"?>
<p:tagLst xmlns:p="http://schemas.openxmlformats.org/presentationml/2006/main">
  <p:tag name="KSO_WM_DIAGRAM_VIRTUALLY_FRAME" val="{&quot;height&quot;:341.8451968503937,&quot;left&quot;:537.9579527559056,&quot;top&quot;:99.16811023622047,&quot;width&quot;:340.6922047244094}"/>
</p:tagLst>
</file>

<file path=ppt/tags/tag60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61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62.xml><?xml version="1.0" encoding="utf-8"?>
<p:tagLst xmlns:p="http://schemas.openxmlformats.org/presentationml/2006/main">
  <p:tag name="KSO_WM_DIAGRAM_VIRTUALLY_FRAME" val="{&quot;height&quot;:363.14055118110235,&quot;left&quot;:-66.4451181102362,&quot;top&quot;:88.70944881889764,&quot;width&quot;:1064.8451181102362}"/>
</p:tagLst>
</file>

<file path=ppt/tags/tag63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64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65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66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67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68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69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7.xml><?xml version="1.0" encoding="utf-8"?>
<p:tagLst xmlns:p="http://schemas.openxmlformats.org/presentationml/2006/main">
  <p:tag name="KSO_WM_DIAGRAM_VIRTUALLY_FRAME" val="{&quot;height&quot;:341.8451968503937,&quot;left&quot;:537.9579527559056,&quot;top&quot;:99.16811023622047,&quot;width&quot;:340.6922047244094}"/>
</p:tagLst>
</file>

<file path=ppt/tags/tag70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71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72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73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74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75.xml><?xml version="1.0" encoding="utf-8"?>
<p:tagLst xmlns:p="http://schemas.openxmlformats.org/presentationml/2006/main">
  <p:tag name="KSO_WM_DIAGRAM_VIRTUALLY_FRAME" val="{&quot;height&quot;:181.12052853472105,&quot;left&quot;:411.3476339221535,&quot;top&quot;:131.65,&quot;width&quot;:604.586539306193}"/>
</p:tagLst>
</file>

<file path=ppt/tags/tag76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77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78.xml><?xml version="1.0" encoding="utf-8"?>
<p:tagLst xmlns:p="http://schemas.openxmlformats.org/presentationml/2006/main">
  <p:tag name="TABLE_ENDDRAG_ORIGIN_RECT" val="437*358"/>
  <p:tag name="TABLE_ENDDRAG_RECT" val="470*94*437*358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i*1_1_1"/>
  <p:tag name="KSO_WM_TEMPLATE_CATEGORY" val="diagram"/>
  <p:tag name="KSO_WM_TEMPLATE_INDEX" val="20230322"/>
  <p:tag name="KSO_WM_UNIT_LAYERLEVEL" val="1_1_1"/>
  <p:tag name="KSO_WM_TAG_VERSION" val="3.0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8.1593414306641,&quot;left&quot;:50.94999389648437,&quot;top&quot;:89.2,&quot;width&quot;:858.2000122070312}"/>
  <p:tag name="KSO_WM_DIAGRAM_COLOR_MATCH_VALUE" val="{&quot;shape&quot;:{&quot;fill&quot;:{&quot;gradient&quot;:[{&quot;brightness&quot;:0.800000011920929,&quot;colorType&quot;:1,&quot;foreColorIndex&quot;:5,&quot;pos&quot;:0.09000000357627869,&quot;transparency&quot;:0.8500000238418579},{&quot;brightness&quot;:0.699999988079071,&quot;colorType&quot;:1,&quot;foreColorIndex&quot;:5,&quot;pos&quot;:1,&quot;transparency&quot;:0.4799999892711639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DIAGRAM_VIRTUALLY_FRAME" val="{&quot;height&quot;:341.8451968503937,&quot;left&quot;:537.9579527559056,&quot;top&quot;:99.16811023622047,&quot;width&quot;:340.6922047244094}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i*1_1_2"/>
  <p:tag name="KSO_WM_TEMPLATE_CATEGORY" val="diagram"/>
  <p:tag name="KSO_WM_TEMPLATE_INDEX" val="20230322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8.1593414306641,&quot;left&quot;:50.94999389648437,&quot;top&quot;:89.2,&quot;width&quot;:858.2000122070312}"/>
  <p:tag name="KSO_WM_DIAGRAM_COLOR_MATCH_VALUE" val="{&quot;shape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a*1_1_1"/>
  <p:tag name="KSO_WM_TEMPLATE_CATEGORY" val="diagram"/>
  <p:tag name="KSO_WM_TEMPLATE_INDEX" val="202303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76"/>
  <p:tag name="KSO_WM_DIAGRAM_GROUP_CODE" val="n1-1"/>
  <p:tag name="KSO_WM_UNIT_TYPE" val="n_h_a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8.1593414306641,&quot;left&quot;:50.94999389648437,&quot;top&quot;:89.2,&quot;width&quot;:858.2000122070312}"/>
  <p:tag name="KSO_WM_DIAGRAM_COLOR_MATCH_VALUE" val="{&quot;shape&quot;:{&quot;fill&quot;:{&quot;gradient&quot;:[{&quot;brightness&quot;:0.9300000071525574,&quot;colorType&quot;:1,&quot;foreColorIndex&quot;:14,&quot;pos&quot;:0.009999999776482582,&quot;transparency&quot;:0.6700000166893005},{&quot;brightness&quot;:-0.1899999976158142,&quot;colorType&quot;:1,&quot;foreColorIndex&quot;:5,&quot;pos&quot;:0.8899999856948853,&quot;transparency&quot;:0.620000004768371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&#10;添加标题"/>
  <p:tag name="KSO_WM_UNIT_FILL_TYPE" val="3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i*1_2_1_1"/>
  <p:tag name="KSO_WM_TEMPLATE_CATEGORY" val="diagram"/>
  <p:tag name="KSO_WM_TEMPLATE_INDEX" val="20230322"/>
  <p:tag name="KSO_WM_UNIT_LAYERLEVEL" val="1_1_1_1"/>
  <p:tag name="KSO_WM_TAG_VERSION" val="3.0"/>
  <p:tag name="KSO_WM_DIAGRAM_GROUP_CODE" val="n1-1"/>
  <p:tag name="KSO_WM_UNIT_TYPE" val="n_h_h_i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8.1593414306641,&quot;left&quot;:50.94999389648437,&quot;top&quot;:89.2,&quot;width&quot;:858.2000122070312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0.7799999713897705,&quot;transparency&quot;:1},{&quot;brightness&quot;:0,&quot;colorType&quot;:1,&quot;foreColorIndex&quot;:5,&quot;pos&quot;:0.25999999046325684,&quot;transparency&quot;:0.55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i*1_2_2_1"/>
  <p:tag name="KSO_WM_TEMPLATE_CATEGORY" val="diagram"/>
  <p:tag name="KSO_WM_TEMPLATE_INDEX" val="20230322"/>
  <p:tag name="KSO_WM_UNIT_LAYERLEVEL" val="1_1_1_1"/>
  <p:tag name="KSO_WM_TAG_VERSION" val="3.0"/>
  <p:tag name="KSO_WM_DIAGRAM_GROUP_CODE" val="n1-1"/>
  <p:tag name="KSO_WM_UNIT_TYPE" val="n_h_h_i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98.1593414306641,&quot;left&quot;:50.94999389648437,&quot;top&quot;:89.2,&quot;width&quot;:858.2000122070312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1,&quot;transparency&quot;:1},{&quot;brightness&quot;:0,&quot;colorType&quot;:1,&quot;foreColorIndex&quot;:5,&quot;pos&quot;:0.33000001311302185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322_2*n_h_h_i*1_2_3_1"/>
  <p:tag name="KSO_WM_TEMPLATE_CATEGORY" val="diagram"/>
  <p:tag name="KSO_WM_TEMPLATE_INDEX" val="20230322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i"/>
  <p:tag name="KSO_WM_UNIT_INDEX" val="1_2_3_1"/>
  <p:tag name="KSO_WM_DIAGRAM_MAX_ITEMCNT" val="6"/>
  <p:tag name="KSO_WM_DIAGRAM_MIN_ITEMCNT" val="2"/>
  <p:tag name="KSO_WM_DIAGRAM_VIRTUALLY_FRAME" val="{&quot;height&quot;:298.1593414306641,&quot;left&quot;:50.94999389648437,&quot;top&quot;:89.2,&quot;width&quot;:858.2000122070312}"/>
  <p:tag name="KSO_WM_DIAGRAM_COLOR_MATCH_VALUE" val="{&quot;shape&quot;:{&quot;fill&quot;:{&quot;type&quot;:0},&quot;glow&quot;:{&quot;colorType&quot;:0},&quot;line&quot;:{&quot;gradient&quot;:[{&quot;brightness&quot;:0.949999988079071,&quot;colorType&quot;:1,&quot;foreColorIndex&quot;:5,&quot;pos&quot;:0.9399999976158142,&quot;transparency&quot;:1},{&quot;brightness&quot;:0,&quot;colorType&quot;:1,&quot;foreColorIndex&quot;:5,&quot;pos&quot;:0.219999998807907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DIAGRAM_VIRTUALLY_FRAME" val="{&quot;height&quot;:306.42889763779533,&quot;left&quot;:183.10425196850395,&quot;top&quot;:147.34102362204723,&quot;width&quot;:601.5799212598425}"/>
</p:tagLst>
</file>

<file path=ppt/tags/tag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322_2*n_h_h_f*1_2_1_1"/>
  <p:tag name="KSO_WM_TEMPLATE_CATEGORY" val="diagram"/>
  <p:tag name="KSO_WM_TEMPLATE_INDEX" val="20230322"/>
  <p:tag name="KSO_WM_UNIT_LAYERLEVEL" val="1_1_1_1"/>
  <p:tag name="KSO_WM_TAG_VERSION" val="3.0"/>
  <p:tag name="KSO_WM_UNIT_TEXT_FILL_FORE_SCHEMECOLOR_INDEX_BRIGHTNESS" val="0.1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66.6186828613281,&quot;left&quot;:50.94999389648437,&quot;top&quot;:36.740658569335935,&quot;width&quot;:858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349999994039535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ags/tag99.xml><?xml version="1.0" encoding="utf-8"?>
<p:tagLst xmlns:p="http://schemas.openxmlformats.org/presentationml/2006/main">
  <p:tag name="KSO_WM_DIAGRAM_VIRTUALLY_FRAME" val="{&quot;height&quot;:185.62052853472105,&quot;left&quot;:411.3476339221535,&quot;top&quot;:127.15,&quot;width&quot;:524.586539306193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5488</Words>
  <Application>WPS 演示</Application>
  <PresentationFormat>宽屏</PresentationFormat>
  <Paragraphs>692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Segoe UI</vt:lpstr>
      <vt:lpstr>等线</vt:lpstr>
      <vt:lpstr>思源黑体 CN Regular</vt:lpstr>
      <vt:lpstr>思源黑体 CN Bold</vt:lpstr>
      <vt:lpstr>阿里巴巴普惠体 2.0 45 Light</vt:lpstr>
      <vt:lpstr>Wingdings</vt:lpstr>
      <vt:lpstr>思源宋体 CN</vt:lpstr>
      <vt:lpstr>黑体</vt:lpstr>
      <vt:lpstr>Arial</vt:lpstr>
      <vt:lpstr>思源黑体 CN Normal</vt:lpstr>
      <vt:lpstr>Avenir Next Regular</vt:lpstr>
      <vt:lpstr>思源黑体 CN Light</vt:lpstr>
      <vt:lpstr>Arial Unicode MS</vt:lpstr>
      <vt:lpstr>RomanS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Alfred</cp:lastModifiedBy>
  <cp:revision>206</cp:revision>
  <dcterms:created xsi:type="dcterms:W3CDTF">2023-10-13T08:11:00Z</dcterms:created>
  <dcterms:modified xsi:type="dcterms:W3CDTF">2024-11-15T03:49:01Z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(3)X4GFSpVMJbgDNeJH0FFp+OZkXqZpoepgxEuJlV6Kz2R69oJxLb/rORIoVB3f0mxfY/4I7dFb
l0XjI1oJv/ey2//8nQC1TnuJMjnrej+LB+Ev85h+DenwHT1HEhilEZi0vaP0IN7Gqt5FGekN
G78xIXOa5pRrBFYImFSbNMfFLzHmTSUCrKNkmlczbCDYLD080t52/GJqBXkKhYPdDat2N6nb
+IrP7gkrZzHTPnetGZ</vt:lpwstr>
  </property>
  <property fmtid="{D5CDD505-2E9C-101B-9397-08002B2CF9AE}" pid="3" name="_2015_ms_pID_7253431">
    <vt:lpwstr>7NsGPXbDcI9ytLViusljztlrvo++ZIetzppK35wmIkwh61XXojR278
/dJW5I73WyyfADIhKc7qJJuT/7Ppvjgl7K0CfKxxToluEp9OlSF5Hhr9FndEHep+4TuJY5a5
BqIh7gTqwx16Wy8vop23ntQuLJxoBFxEnHwFEhK0Lz3hcptlWvzwa+eQxi7FL6Fs38ONnj7q
VW8P3vuHk4FQfdCEsE3eHjVIdfqEFFVJFiiY</vt:lpwstr>
  </property>
  <property fmtid="{D5CDD505-2E9C-101B-9397-08002B2CF9AE}" pid="4" name="_2015_ms_pID_7253432">
    <vt:lpwstr>kWvBKnIKCO9HsM4BMi3kEqY=</vt:lpwstr>
  </property>
  <property fmtid="{D5CDD505-2E9C-101B-9397-08002B2CF9AE}" pid="5" name="ICV">
    <vt:lpwstr>09A12A78B84A4FF48D0E8B6D7ED93DDE_12</vt:lpwstr>
  </property>
  <property fmtid="{D5CDD505-2E9C-101B-9397-08002B2CF9AE}" pid="6" name="KSOProductBuildVer">
    <vt:lpwstr>2052-12.1.0.18608</vt:lpwstr>
  </property>
</Properties>
</file>